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1" r:id="rId3"/>
  </p:sldMasterIdLst>
  <p:notesMasterIdLst>
    <p:notesMasterId r:id="rId5"/>
  </p:notesMasterIdLst>
  <p:sldIdLst>
    <p:sldId id="256" r:id="rId4"/>
    <p:sldId id="299" r:id="rId6"/>
    <p:sldId id="257" r:id="rId7"/>
    <p:sldId id="258" r:id="rId8"/>
    <p:sldId id="259" r:id="rId9"/>
    <p:sldId id="292" r:id="rId10"/>
    <p:sldId id="261" r:id="rId11"/>
    <p:sldId id="263" r:id="rId12"/>
    <p:sldId id="265" r:id="rId13"/>
    <p:sldId id="266" r:id="rId14"/>
    <p:sldId id="268" r:id="rId15"/>
    <p:sldId id="269" r:id="rId16"/>
    <p:sldId id="271" r:id="rId17"/>
    <p:sldId id="272" r:id="rId18"/>
    <p:sldId id="283" r:id="rId19"/>
    <p:sldId id="284" r:id="rId20"/>
    <p:sldId id="297" r:id="rId21"/>
    <p:sldId id="325" r:id="rId22"/>
    <p:sldId id="298" r:id="rId23"/>
    <p:sldId id="295" r:id="rId24"/>
    <p:sldId id="273" r:id="rId25"/>
    <p:sldId id="275" r:id="rId26"/>
    <p:sldId id="274" r:id="rId27"/>
    <p:sldId id="278" r:id="rId2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10"/>
  </p:normalViewPr>
  <p:slideViewPr>
    <p:cSldViewPr snapToGrid="0" snapToObjects="1">
      <p:cViewPr varScale="1">
        <p:scale>
          <a:sx n="148" d="100"/>
          <a:sy n="148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2A2853-DFFF-408A-936E-AF71DDC2CAF7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0"/>
      <dgm:spPr/>
    </dgm:pt>
    <dgm:pt modelId="{4B5109E4-B12C-4F9A-B64F-082FF2197613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kern="1200" noProof="0" dirty="0">
              <a:ln>
                <a:noFill/>
              </a:ln>
              <a:solidFill>
                <a:srgbClr val="3D4D83"/>
              </a:solidFill>
              <a:effectLst/>
              <a:uLnTx/>
              <a:uFillTx/>
              <a:latin typeface="Microsoft Yahei" pitchFamily="34" charset="0"/>
              <a:ea typeface="Microsoft Yahei" pitchFamily="34" charset="-122"/>
              <a:cs typeface="Microsoft Yahei" pitchFamily="34" charset="-120"/>
              <a:sym typeface="+mn-ea"/>
            </a:rPr>
            <a:t>删除外部来源记录</a:t>
          </a:r>
          <a:r>
            <a:rPr lang="zh-CN" altLang="en-US"/>
            <a:t/>
          </a:r>
          <a:endParaRPr lang="zh-CN" altLang="en-US"/>
        </a:p>
      </dgm:t>
    </dgm:pt>
    <dgm:pt modelId="{0AE973E6-98F4-4806-A38D-B6129F35AADF}" cxnId="{2C7D2050-D3DB-4F3B-A69A-5D45333EC790}" type="parTrans">
      <dgm:prSet/>
      <dgm:spPr/>
    </dgm:pt>
    <dgm:pt modelId="{1E542688-DEE5-450C-829F-3CDC8903312A}" cxnId="{2C7D2050-D3DB-4F3B-A69A-5D45333EC790}" type="sibTrans">
      <dgm:prSet/>
      <dgm:spPr/>
    </dgm:pt>
    <dgm:pt modelId="{FE72A570-C5C0-4448-B42E-284549BD7E68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kern="1200" noProof="0" dirty="0">
              <a:ln>
                <a:noFill/>
              </a:ln>
              <a:solidFill>
                <a:srgbClr val="3D4D83"/>
              </a:solidFill>
              <a:effectLst/>
              <a:uLnTx/>
              <a:uFillTx/>
              <a:latin typeface="Microsoft Yahei" pitchFamily="34" charset="0"/>
              <a:ea typeface="Microsoft Yahei" pitchFamily="34" charset="-122"/>
              <a:cs typeface="Microsoft Yahei" pitchFamily="34" charset="-120"/>
              <a:sym typeface="+mn-ea"/>
            </a:rPr>
            <a:t>清除无效来源与目标页面</a:t>
          </a:r>
          <a:r>
            <a:rPr lang="zh-CN" altLang="en-US"/>
            <a:t/>
          </a:r>
          <a:endParaRPr lang="zh-CN" altLang="en-US"/>
        </a:p>
      </dgm:t>
    </dgm:pt>
    <dgm:pt modelId="{7282BBF6-8247-459F-9252-059E2607443E}" cxnId="{60B34727-6547-424B-8456-4048558FC43D}" type="parTrans">
      <dgm:prSet/>
      <dgm:spPr/>
    </dgm:pt>
    <dgm:pt modelId="{2D17BC64-4211-4F4A-9248-B9A78E6C0AA4}" cxnId="{60B34727-6547-424B-8456-4048558FC43D}" type="sibTrans">
      <dgm:prSet/>
      <dgm:spPr/>
    </dgm:pt>
    <dgm:pt modelId="{69718E4D-5A74-42F0-B30B-F7F5404446D7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kern="1200" noProof="0" dirty="0">
              <a:ln>
                <a:noFill/>
              </a:ln>
              <a:solidFill>
                <a:srgbClr val="3D4D83"/>
              </a:solidFill>
              <a:effectLst/>
              <a:uLnTx/>
              <a:uFillTx/>
              <a:latin typeface="Microsoft Yahei" pitchFamily="34" charset="0"/>
              <a:ea typeface="Microsoft Yahei" pitchFamily="34" charset="-122"/>
              <a:cs typeface="Microsoft Yahei" pitchFamily="34" charset="-120"/>
              <a:sym typeface="+mn-ea"/>
            </a:rPr>
            <a:t>重置索引以优化操作</a:t>
          </a:r>
          <a:r>
            <a:rPr lang="zh-CN" altLang="en-US"/>
            <a:t/>
          </a:r>
          <a:endParaRPr lang="zh-CN" altLang="en-US"/>
        </a:p>
      </dgm:t>
    </dgm:pt>
    <dgm:pt modelId="{EA078EC6-A517-47F8-8162-162E781CA3D1}" cxnId="{69BA07C2-3F50-49F7-87F1-4216EB7F46B4}" type="parTrans">
      <dgm:prSet/>
      <dgm:spPr/>
    </dgm:pt>
    <dgm:pt modelId="{FB83D7D8-2B2E-4E5B-9427-37504A185F84}" cxnId="{69BA07C2-3F50-49F7-87F1-4216EB7F46B4}" type="sibTrans">
      <dgm:prSet/>
      <dgm:spPr/>
    </dgm:pt>
    <dgm:pt modelId="{34E19B8F-6B03-4E20-94D5-CDD1ED2E1978}" type="pres">
      <dgm:prSet presAssocID="{F52A2853-DFFF-408A-936E-AF71DDC2CAF7}" presName="Name0" presStyleCnt="0">
        <dgm:presLayoutVars>
          <dgm:dir/>
          <dgm:resizeHandles val="exact"/>
        </dgm:presLayoutVars>
      </dgm:prSet>
      <dgm:spPr/>
    </dgm:pt>
    <dgm:pt modelId="{AC321633-D89E-4516-BDB4-7EB14EDB36DB}" type="pres">
      <dgm:prSet presAssocID="{F52A2853-DFFF-408A-936E-AF71DDC2CAF7}" presName="arrow" presStyleLbl="bgShp" presStyleIdx="0" presStyleCnt="1"/>
      <dgm:spPr/>
    </dgm:pt>
    <dgm:pt modelId="{69FE3A6F-C0A1-475B-ADA9-9A8E8FDB47BD}" type="pres">
      <dgm:prSet presAssocID="{F52A2853-DFFF-408A-936E-AF71DDC2CAF7}" presName="points" presStyleCnt="0"/>
      <dgm:spPr/>
    </dgm:pt>
    <dgm:pt modelId="{E3DAA2AA-1D0F-4B12-BDA5-B6B4969FC62C}" type="pres">
      <dgm:prSet presAssocID="{4B5109E4-B12C-4F9A-B64F-082FF2197613}" presName="compositeA" presStyleCnt="0"/>
      <dgm:spPr/>
    </dgm:pt>
    <dgm:pt modelId="{4EBE0530-6232-44AC-B3C5-652A471F1A28}" type="pres">
      <dgm:prSet presAssocID="{4B5109E4-B12C-4F9A-B64F-082FF2197613}" presName="textA" presStyleLbl="revTx" presStyleIdx="0" presStyleCnt="3">
        <dgm:presLayoutVars>
          <dgm:bulletEnabled val="1"/>
        </dgm:presLayoutVars>
      </dgm:prSet>
      <dgm:spPr/>
    </dgm:pt>
    <dgm:pt modelId="{CE769C6B-1770-4C3B-B742-2AEEB8897CD1}" type="pres">
      <dgm:prSet presAssocID="{4B5109E4-B12C-4F9A-B64F-082FF2197613}" presName="circleA" presStyleLbl="node1" presStyleIdx="0" presStyleCnt="3"/>
      <dgm:spPr/>
    </dgm:pt>
    <dgm:pt modelId="{8794C922-7BB7-4C0B-9040-2994C09DEA6D}" type="pres">
      <dgm:prSet presAssocID="{4B5109E4-B12C-4F9A-B64F-082FF2197613}" presName="spaceA" presStyleCnt="0"/>
      <dgm:spPr/>
    </dgm:pt>
    <dgm:pt modelId="{0B34AA85-25A5-40CF-AED2-FEA95D621913}" type="pres">
      <dgm:prSet presAssocID="{1E542688-DEE5-450C-829F-3CDC8903312A}" presName="space" presStyleCnt="0"/>
      <dgm:spPr/>
    </dgm:pt>
    <dgm:pt modelId="{87B53B51-689D-4B00-AC5D-DB5440A37CAF}" type="pres">
      <dgm:prSet presAssocID="{FE72A570-C5C0-4448-B42E-284549BD7E68}" presName="compositeB" presStyleCnt="0"/>
      <dgm:spPr/>
    </dgm:pt>
    <dgm:pt modelId="{DCB3995A-96F1-4DD9-A9EC-7A19434570E4}" type="pres">
      <dgm:prSet presAssocID="{FE72A570-C5C0-4448-B42E-284549BD7E68}" presName="textB" presStyleLbl="revTx" presStyleIdx="1" presStyleCnt="3">
        <dgm:presLayoutVars>
          <dgm:bulletEnabled val="1"/>
        </dgm:presLayoutVars>
      </dgm:prSet>
      <dgm:spPr/>
    </dgm:pt>
    <dgm:pt modelId="{A96AB0F2-7BAD-471A-97CA-80609AB01A16}" type="pres">
      <dgm:prSet presAssocID="{FE72A570-C5C0-4448-B42E-284549BD7E68}" presName="circleB" presStyleLbl="node1" presStyleIdx="1" presStyleCnt="3"/>
      <dgm:spPr/>
    </dgm:pt>
    <dgm:pt modelId="{F91B7F86-28A0-46C6-A092-47898C8E7E6A}" type="pres">
      <dgm:prSet presAssocID="{FE72A570-C5C0-4448-B42E-284549BD7E68}" presName="spaceB" presStyleCnt="0"/>
      <dgm:spPr/>
    </dgm:pt>
    <dgm:pt modelId="{2D91D3D6-0EB9-4E66-A48C-08E3E08342B8}" type="pres">
      <dgm:prSet presAssocID="{2D17BC64-4211-4F4A-9248-B9A78E6C0AA4}" presName="space" presStyleCnt="0"/>
      <dgm:spPr/>
    </dgm:pt>
    <dgm:pt modelId="{868B0C4D-3E61-46A2-B387-7ACDC0658899}" type="pres">
      <dgm:prSet presAssocID="{69718E4D-5A74-42F0-B30B-F7F5404446D7}" presName="compositeA" presStyleCnt="0"/>
      <dgm:spPr/>
    </dgm:pt>
    <dgm:pt modelId="{5C3AE9ED-FE80-46C0-BCF6-4DBA5FD0ACD5}" type="pres">
      <dgm:prSet presAssocID="{69718E4D-5A74-42F0-B30B-F7F5404446D7}" presName="textA" presStyleLbl="revTx" presStyleIdx="2" presStyleCnt="3">
        <dgm:presLayoutVars>
          <dgm:bulletEnabled val="1"/>
        </dgm:presLayoutVars>
      </dgm:prSet>
      <dgm:spPr/>
    </dgm:pt>
    <dgm:pt modelId="{87AA3E51-1084-48AD-AD53-6F744742938C}" type="pres">
      <dgm:prSet presAssocID="{69718E4D-5A74-42F0-B30B-F7F5404446D7}" presName="circleA" presStyleLbl="node1" presStyleIdx="2" presStyleCnt="3"/>
      <dgm:spPr/>
    </dgm:pt>
    <dgm:pt modelId="{3DA4705D-35AF-4434-BC2D-A783C39144DE}" type="pres">
      <dgm:prSet presAssocID="{69718E4D-5A74-42F0-B30B-F7F5404446D7}" presName="spaceA" presStyleCnt="0"/>
      <dgm:spPr/>
    </dgm:pt>
  </dgm:ptLst>
  <dgm:cxnLst>
    <dgm:cxn modelId="{2C7D2050-D3DB-4F3B-A69A-5D45333EC790}" srcId="{F52A2853-DFFF-408A-936E-AF71DDC2CAF7}" destId="{4B5109E4-B12C-4F9A-B64F-082FF2197613}" srcOrd="0" destOrd="0" parTransId="{0AE973E6-98F4-4806-A38D-B6129F35AADF}" sibTransId="{1E542688-DEE5-450C-829F-3CDC8903312A}"/>
    <dgm:cxn modelId="{60B34727-6547-424B-8456-4048558FC43D}" srcId="{F52A2853-DFFF-408A-936E-AF71DDC2CAF7}" destId="{FE72A570-C5C0-4448-B42E-284549BD7E68}" srcOrd="1" destOrd="0" parTransId="{7282BBF6-8247-459F-9252-059E2607443E}" sibTransId="{2D17BC64-4211-4F4A-9248-B9A78E6C0AA4}"/>
    <dgm:cxn modelId="{69BA07C2-3F50-49F7-87F1-4216EB7F46B4}" srcId="{F52A2853-DFFF-408A-936E-AF71DDC2CAF7}" destId="{69718E4D-5A74-42F0-B30B-F7F5404446D7}" srcOrd="2" destOrd="0" parTransId="{EA078EC6-A517-47F8-8162-162E781CA3D1}" sibTransId="{FB83D7D8-2B2E-4E5B-9427-37504A185F84}"/>
    <dgm:cxn modelId="{E21497AE-92F2-4904-AE68-2CF5F3BDA862}" type="presOf" srcId="{F52A2853-DFFF-408A-936E-AF71DDC2CAF7}" destId="{34E19B8F-6B03-4E20-94D5-CDD1ED2E1978}" srcOrd="0" destOrd="0" presId="urn:microsoft.com/office/officeart/2005/8/layout/hProcess11"/>
    <dgm:cxn modelId="{FA621088-C523-4B13-8934-A99B438DD06C}" type="presParOf" srcId="{34E19B8F-6B03-4E20-94D5-CDD1ED2E1978}" destId="{AC321633-D89E-4516-BDB4-7EB14EDB36DB}" srcOrd="0" destOrd="0" presId="urn:microsoft.com/office/officeart/2005/8/layout/hProcess11"/>
    <dgm:cxn modelId="{D01FD67E-DE9B-4AB7-ABD2-AABB8B7515E8}" type="presParOf" srcId="{34E19B8F-6B03-4E20-94D5-CDD1ED2E1978}" destId="{69FE3A6F-C0A1-475B-ADA9-9A8E8FDB47BD}" srcOrd="1" destOrd="0" presId="urn:microsoft.com/office/officeart/2005/8/layout/hProcess11"/>
    <dgm:cxn modelId="{A1DFECD4-59DD-469B-9A09-386073568B19}" type="presParOf" srcId="{69FE3A6F-C0A1-475B-ADA9-9A8E8FDB47BD}" destId="{E3DAA2AA-1D0F-4B12-BDA5-B6B4969FC62C}" srcOrd="0" destOrd="1" presId="urn:microsoft.com/office/officeart/2005/8/layout/hProcess11"/>
    <dgm:cxn modelId="{8B5F97CA-339F-4E58-A09A-6EEF73B974F2}" type="presParOf" srcId="{E3DAA2AA-1D0F-4B12-BDA5-B6B4969FC62C}" destId="{4EBE0530-6232-44AC-B3C5-652A471F1A28}" srcOrd="0" destOrd="0" presId="urn:microsoft.com/office/officeart/2005/8/layout/hProcess11"/>
    <dgm:cxn modelId="{4344FBEB-23AB-41BB-994A-3EDEEAF6DD4A}" type="presOf" srcId="{4B5109E4-B12C-4F9A-B64F-082FF2197613}" destId="{4EBE0530-6232-44AC-B3C5-652A471F1A28}" srcOrd="0" destOrd="0" presId="urn:microsoft.com/office/officeart/2005/8/layout/hProcess11"/>
    <dgm:cxn modelId="{5BC4D928-3AAC-4D31-A981-1A93F2929277}" type="presParOf" srcId="{E3DAA2AA-1D0F-4B12-BDA5-B6B4969FC62C}" destId="{CE769C6B-1770-4C3B-B742-2AEEB8897CD1}" srcOrd="1" destOrd="0" presId="urn:microsoft.com/office/officeart/2005/8/layout/hProcess11"/>
    <dgm:cxn modelId="{27576406-F405-4C18-8B72-FB72DA4B22AC}" type="presParOf" srcId="{E3DAA2AA-1D0F-4B12-BDA5-B6B4969FC62C}" destId="{8794C922-7BB7-4C0B-9040-2994C09DEA6D}" srcOrd="2" destOrd="0" presId="urn:microsoft.com/office/officeart/2005/8/layout/hProcess11"/>
    <dgm:cxn modelId="{890BF701-5EAF-426C-A109-75AD515470C4}" type="presParOf" srcId="{69FE3A6F-C0A1-475B-ADA9-9A8E8FDB47BD}" destId="{0B34AA85-25A5-40CF-AED2-FEA95D621913}" srcOrd="1" destOrd="1" presId="urn:microsoft.com/office/officeart/2005/8/layout/hProcess11"/>
    <dgm:cxn modelId="{2084BA67-B885-4020-8540-66ACE95CF9C3}" type="presParOf" srcId="{69FE3A6F-C0A1-475B-ADA9-9A8E8FDB47BD}" destId="{87B53B51-689D-4B00-AC5D-DB5440A37CAF}" srcOrd="2" destOrd="1" presId="urn:microsoft.com/office/officeart/2005/8/layout/hProcess11"/>
    <dgm:cxn modelId="{B1D5616E-BCD3-4981-9AC2-9E68340DAFBA}" type="presParOf" srcId="{87B53B51-689D-4B00-AC5D-DB5440A37CAF}" destId="{DCB3995A-96F1-4DD9-A9EC-7A19434570E4}" srcOrd="0" destOrd="2" presId="urn:microsoft.com/office/officeart/2005/8/layout/hProcess11"/>
    <dgm:cxn modelId="{D2517451-A37E-4B42-A6C2-B4DD498FC1EC}" type="presOf" srcId="{FE72A570-C5C0-4448-B42E-284549BD7E68}" destId="{DCB3995A-96F1-4DD9-A9EC-7A19434570E4}" srcOrd="0" destOrd="0" presId="urn:microsoft.com/office/officeart/2005/8/layout/hProcess11"/>
    <dgm:cxn modelId="{5634FC9B-EF03-48F9-B4F5-B35355105DCD}" type="presParOf" srcId="{87B53B51-689D-4B00-AC5D-DB5440A37CAF}" destId="{A96AB0F2-7BAD-471A-97CA-80609AB01A16}" srcOrd="1" destOrd="2" presId="urn:microsoft.com/office/officeart/2005/8/layout/hProcess11"/>
    <dgm:cxn modelId="{229EF7B6-F71B-4EA4-92AA-BA818A9AD82B}" type="presParOf" srcId="{87B53B51-689D-4B00-AC5D-DB5440A37CAF}" destId="{F91B7F86-28A0-46C6-A092-47898C8E7E6A}" srcOrd="2" destOrd="2" presId="urn:microsoft.com/office/officeart/2005/8/layout/hProcess11"/>
    <dgm:cxn modelId="{5EC9871E-0FA2-4A9B-8AE9-64D41E050BE0}" type="presParOf" srcId="{69FE3A6F-C0A1-475B-ADA9-9A8E8FDB47BD}" destId="{2D91D3D6-0EB9-4E66-A48C-08E3E08342B8}" srcOrd="3" destOrd="1" presId="urn:microsoft.com/office/officeart/2005/8/layout/hProcess11"/>
    <dgm:cxn modelId="{5D5E7B60-3A5B-40EF-A875-794A283CE063}" type="presParOf" srcId="{69FE3A6F-C0A1-475B-ADA9-9A8E8FDB47BD}" destId="{868B0C4D-3E61-46A2-B387-7ACDC0658899}" srcOrd="4" destOrd="1" presId="urn:microsoft.com/office/officeart/2005/8/layout/hProcess11"/>
    <dgm:cxn modelId="{7A01EC7F-359D-4245-A744-6F5F335403BD}" type="presParOf" srcId="{868B0C4D-3E61-46A2-B387-7ACDC0658899}" destId="{5C3AE9ED-FE80-46C0-BCF6-4DBA5FD0ACD5}" srcOrd="0" destOrd="4" presId="urn:microsoft.com/office/officeart/2005/8/layout/hProcess11"/>
    <dgm:cxn modelId="{AA3C5EB9-3803-48FF-83DF-1221A18B413C}" type="presOf" srcId="{69718E4D-5A74-42F0-B30B-F7F5404446D7}" destId="{5C3AE9ED-FE80-46C0-BCF6-4DBA5FD0ACD5}" srcOrd="0" destOrd="0" presId="urn:microsoft.com/office/officeart/2005/8/layout/hProcess11"/>
    <dgm:cxn modelId="{994F531F-0860-451F-AF00-B19FD5CB7C98}" type="presParOf" srcId="{868B0C4D-3E61-46A2-B387-7ACDC0658899}" destId="{87AA3E51-1084-48AD-AD53-6F744742938C}" srcOrd="1" destOrd="4" presId="urn:microsoft.com/office/officeart/2005/8/layout/hProcess11"/>
    <dgm:cxn modelId="{130929EE-93D7-418E-98C4-04390D622CCC}" type="presParOf" srcId="{868B0C4D-3E61-46A2-B387-7ACDC0658899}" destId="{3DA4705D-35AF-4434-BC2D-A783C39144DE}" srcOrd="2" destOrd="4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092440" cy="749935"/>
        <a:chOff x="0" y="0"/>
        <a:chExt cx="8092440" cy="749935"/>
      </a:xfrm>
    </dsp:grpSpPr>
    <dsp:sp modelId="{AC321633-D89E-4516-BDB4-7EB14EDB36DB}">
      <dsp:nvSpPr>
        <dsp:cNvPr id="3" name="燕尾形箭头 2"/>
        <dsp:cNvSpPr/>
      </dsp:nvSpPr>
      <dsp:spPr bwMode="white">
        <a:xfrm>
          <a:off x="0" y="224980"/>
          <a:ext cx="8092440" cy="299974"/>
        </a:xfrm>
        <a:prstGeom prst="notchedRightArrow">
          <a:avLst/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0" y="224980"/>
        <a:ext cx="8092440" cy="299974"/>
      </dsp:txXfrm>
    </dsp:sp>
    <dsp:sp modelId="{4EBE0530-6232-44AC-B3C5-652A471F1A28}">
      <dsp:nvSpPr>
        <dsp:cNvPr id="4" name="矩形 3"/>
        <dsp:cNvSpPr/>
      </dsp:nvSpPr>
      <dsp:spPr bwMode="white">
        <a:xfrm>
          <a:off x="0" y="0"/>
          <a:ext cx="2349418" cy="29997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71120" tIns="71120" rIns="71120" bIns="71120" anchor="b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kern="1200" noProof="0" dirty="0">
              <a:ln>
                <a:noFill/>
              </a:ln>
              <a:solidFill>
                <a:srgbClr val="3D4D83"/>
              </a:solidFill>
              <a:effectLst/>
              <a:uLnTx/>
              <a:uFillTx/>
              <a:latin typeface="Microsoft Yahei" pitchFamily="34" charset="0"/>
              <a:ea typeface="Microsoft Yahei" pitchFamily="34" charset="-122"/>
              <a:cs typeface="Microsoft Yahei" pitchFamily="34" charset="-120"/>
              <a:sym typeface="+mn-ea"/>
            </a:rPr>
            <a:t>删除外部来源记录</a:t>
          </a:r>
          <a:endParaRPr lang="zh-CN" altLang="en-US">
            <a:solidFill>
              <a:schemeClr val="tx1"/>
            </a:solidFill>
          </a:endParaRPr>
        </a:p>
      </dsp:txBody>
      <dsp:txXfrm>
        <a:off x="0" y="0"/>
        <a:ext cx="2349418" cy="299974"/>
      </dsp:txXfrm>
    </dsp:sp>
    <dsp:sp modelId="{CE769C6B-1770-4C3B-B742-2AEEB8897CD1}">
      <dsp:nvSpPr>
        <dsp:cNvPr id="5" name="椭圆 4"/>
        <dsp:cNvSpPr/>
      </dsp:nvSpPr>
      <dsp:spPr bwMode="white">
        <a:xfrm>
          <a:off x="1137212" y="337471"/>
          <a:ext cx="74994" cy="74994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1137212" y="337471"/>
        <a:ext cx="74994" cy="74994"/>
      </dsp:txXfrm>
    </dsp:sp>
    <dsp:sp modelId="{DCB3995A-96F1-4DD9-A9EC-7A19434570E4}">
      <dsp:nvSpPr>
        <dsp:cNvPr id="6" name="矩形 5"/>
        <dsp:cNvSpPr/>
      </dsp:nvSpPr>
      <dsp:spPr bwMode="white">
        <a:xfrm>
          <a:off x="2466889" y="449961"/>
          <a:ext cx="2349418" cy="29997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71120" tIns="71120" rIns="71120" bIns="71120" anchor="t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kern="1200" noProof="0" dirty="0">
              <a:ln>
                <a:noFill/>
              </a:ln>
              <a:solidFill>
                <a:srgbClr val="3D4D83"/>
              </a:solidFill>
              <a:effectLst/>
              <a:uLnTx/>
              <a:uFillTx/>
              <a:latin typeface="Microsoft Yahei" pitchFamily="34" charset="0"/>
              <a:ea typeface="Microsoft Yahei" pitchFamily="34" charset="-122"/>
              <a:cs typeface="Microsoft Yahei" pitchFamily="34" charset="-120"/>
              <a:sym typeface="+mn-ea"/>
            </a:rPr>
            <a:t>清除无效来源与目标页面</a:t>
          </a:r>
          <a:endParaRPr lang="zh-CN" altLang="en-US">
            <a:solidFill>
              <a:schemeClr val="tx1"/>
            </a:solidFill>
          </a:endParaRPr>
        </a:p>
      </dsp:txBody>
      <dsp:txXfrm>
        <a:off x="2466889" y="449961"/>
        <a:ext cx="2349418" cy="299974"/>
      </dsp:txXfrm>
    </dsp:sp>
    <dsp:sp modelId="{A96AB0F2-7BAD-471A-97CA-80609AB01A16}">
      <dsp:nvSpPr>
        <dsp:cNvPr id="7" name="椭圆 6"/>
        <dsp:cNvSpPr/>
      </dsp:nvSpPr>
      <dsp:spPr bwMode="white">
        <a:xfrm>
          <a:off x="3604101" y="337471"/>
          <a:ext cx="74994" cy="74994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604101" y="337471"/>
        <a:ext cx="74994" cy="74994"/>
      </dsp:txXfrm>
    </dsp:sp>
    <dsp:sp modelId="{5C3AE9ED-FE80-46C0-BCF6-4DBA5FD0ACD5}">
      <dsp:nvSpPr>
        <dsp:cNvPr id="8" name="矩形 7"/>
        <dsp:cNvSpPr/>
      </dsp:nvSpPr>
      <dsp:spPr bwMode="white">
        <a:xfrm>
          <a:off x="4933778" y="0"/>
          <a:ext cx="2349418" cy="29997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71120" tIns="71120" rIns="71120" bIns="71120" anchor="b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kern="1200" noProof="0" dirty="0">
              <a:ln>
                <a:noFill/>
              </a:ln>
              <a:solidFill>
                <a:srgbClr val="3D4D83"/>
              </a:solidFill>
              <a:effectLst/>
              <a:uLnTx/>
              <a:uFillTx/>
              <a:latin typeface="Microsoft Yahei" pitchFamily="34" charset="0"/>
              <a:ea typeface="Microsoft Yahei" pitchFamily="34" charset="-122"/>
              <a:cs typeface="Microsoft Yahei" pitchFamily="34" charset="-120"/>
              <a:sym typeface="+mn-ea"/>
            </a:rPr>
            <a:t>重置索引以优化操作</a:t>
          </a:r>
          <a:endParaRPr lang="zh-CN" altLang="en-US">
            <a:solidFill>
              <a:schemeClr val="tx1"/>
            </a:solidFill>
          </a:endParaRPr>
        </a:p>
      </dsp:txBody>
      <dsp:txXfrm>
        <a:off x="4933778" y="0"/>
        <a:ext cx="2349418" cy="299974"/>
      </dsp:txXfrm>
    </dsp:sp>
    <dsp:sp modelId="{87AA3E51-1084-48AD-AD53-6F744742938C}">
      <dsp:nvSpPr>
        <dsp:cNvPr id="9" name="椭圆 8"/>
        <dsp:cNvSpPr/>
      </dsp:nvSpPr>
      <dsp:spPr bwMode="white">
        <a:xfrm>
          <a:off x="6070990" y="337471"/>
          <a:ext cx="74994" cy="74994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6070990" y="337471"/>
        <a:ext cx="74994" cy="749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type="notchedRightArrow" r:blip="" rot="180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b"/>
                  <dgm:param type="txAnchorVert" val="b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t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rPr>
              <a:t>在数据清洗过程中，首先需要去除</a:t>
            </a:r>
            <a:r>
              <a:rPr lang="zh-CN" altLang="en-US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rPr>
              <a:t>外部来源</a:t>
            </a:r>
            <a:r>
              <a:rPr lang="en-US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rPr>
              <a:t>记录，以确保数据集的准确性和相关性。</a:t>
            </a:r>
            <a:endParaRPr lang="en-US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itchFamily="34" charset="0"/>
              <a:ea typeface="Microsoft Yahei" pitchFamily="34" charset="-122"/>
              <a:cs typeface="Microsoft Yahei" pitchFamily="34" charset="-120"/>
              <a:sym typeface="+mn-ea"/>
            </a:endParaRPr>
          </a:p>
          <a:p>
            <a:r>
              <a:rPr lang="en-US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rPr>
              <a:t>通过删除无效的来源记录和目标页面，如"other-empty"或系统页面等，可以进一步净化数据集，提高后续分析的质量和效率。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en-US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rPr>
              <a:t>在完成上述清洗步骤后，重置索引是为了方便后续的数据操作和分析，这一步骤对于保持数据集的整洁和可访问性至关重要。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4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1.xml"/><Relationship Id="rId8" Type="http://schemas.openxmlformats.org/officeDocument/2006/relationships/diagramQuickStyle" Target="../diagrams/quickStyle1.xml"/><Relationship Id="rId7" Type="http://schemas.openxmlformats.org/officeDocument/2006/relationships/diagramLayout" Target="../diagrams/layout1.xml"/><Relationship Id="rId6" Type="http://schemas.openxmlformats.org/officeDocument/2006/relationships/diagramData" Target="../diagrams/data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1.xml"/><Relationship Id="rId10" Type="http://schemas.microsoft.com/office/2007/relationships/diagramDrawing" Target="../diagrams/drawing1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40.png"/><Relationship Id="rId2" Type="http://schemas.openxmlformats.org/officeDocument/2006/relationships/image" Target="../media/image22.png"/><Relationship Id="rId19" Type="http://schemas.openxmlformats.org/officeDocument/2006/relationships/image" Target="../media/image39.png"/><Relationship Id="rId18" Type="http://schemas.openxmlformats.org/officeDocument/2006/relationships/image" Target="../media/image38.png"/><Relationship Id="rId17" Type="http://schemas.openxmlformats.org/officeDocument/2006/relationships/image" Target="../media/image37.png"/><Relationship Id="rId16" Type="http://schemas.openxmlformats.org/officeDocument/2006/relationships/image" Target="../media/image36.png"/><Relationship Id="rId15" Type="http://schemas.openxmlformats.org/officeDocument/2006/relationships/image" Target="../media/image35.png"/><Relationship Id="rId14" Type="http://schemas.openxmlformats.org/officeDocument/2006/relationships/image" Target="../media/image34.png"/><Relationship Id="rId13" Type="http://schemas.openxmlformats.org/officeDocument/2006/relationships/image" Target="../media/image33.png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2.png"/><Relationship Id="rId2" Type="http://schemas.openxmlformats.org/officeDocument/2006/relationships/image" Target="../media/image38.pn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470" y="1584325"/>
            <a:ext cx="7718425" cy="118745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455" b="1" kern="0" spc="144" dirty="0" err="1">
                <a:solidFill>
                  <a:srgbClr val="3D4D8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Spark与MapReduce性能对比测试分析</a:t>
            </a:r>
            <a:endParaRPr lang="en-US" sz="3455" b="1" kern="0" spc="144" dirty="0" err="1">
              <a:solidFill>
                <a:srgbClr val="3D4D83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00" b="1" kern="0" spc="144" dirty="0" err="1">
                <a:solidFill>
                  <a:srgbClr val="3D4D8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——以PageRank处理Wikipedia Clickstream数据集为例</a:t>
            </a:r>
            <a:endParaRPr lang="en-US" sz="2000" b="1" kern="0" spc="144" dirty="0" err="1">
              <a:solidFill>
                <a:srgbClr val="3D4D83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989330" y="3450590"/>
            <a:ext cx="3773805" cy="85979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29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汇报人</a:t>
            </a:r>
            <a:r>
              <a:rPr lang="en-US" sz="1295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:</a:t>
            </a:r>
            <a:r>
              <a:rPr lang="en-US" sz="129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姚嘉和</a:t>
            </a:r>
            <a:endParaRPr lang="en-US" sz="129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endParaRPr lang="zh-CN" altLang="en-US" sz="1000" dirty="0"/>
          </a:p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sz="1000" dirty="0"/>
              <a:t>成员：杨舜，徐沛楹，姚嘉和，薛沁晨</a:t>
            </a:r>
            <a:endParaRPr lang="zh-CN" altLang="en-US" sz="1000" dirty="0"/>
          </a:p>
        </p:txBody>
      </p:sp>
      <p:sp>
        <p:nvSpPr>
          <p:cNvPr id="4" name="Shape 2"/>
          <p:cNvSpPr/>
          <p:nvPr/>
        </p:nvSpPr>
        <p:spPr>
          <a:xfrm>
            <a:off x="1125047" y="12460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E6C585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1478524" y="12460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B5D9A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1832002" y="12460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FAA1A3"/>
          </a:solid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6071" y="167085"/>
            <a:ext cx="8127999" cy="6400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111D4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Wikipedia Clickstream数据集</a:t>
            </a:r>
            <a:endParaRPr lang="en-US" sz="144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75895" y="767080"/>
            <a:ext cx="4070985" cy="3354054"/>
            <a:chOff x="522" y="1545"/>
            <a:chExt cx="7937" cy="4238"/>
          </a:xfrm>
        </p:grpSpPr>
        <p:pic>
          <p:nvPicPr>
            <p:cNvPr id="3" name="Image 0" descr="https://sgw-dx.xf-yun.com/api/v1/sparkdesk/_173432587501165795042a38c4660be461d8677bdac5a.jpg?authorization=c2ltcGxlLWp3dCBhaz1zcGFya2Rlc2s4MDAwMDAwMDAwMDE7ZXhwPTMzMTExMjU4NzU7YWxnbz1obWFjLXNoYTI1NjtzaWc9SkdlNXlzU0l2M09wR2hkYWphK296aVhZaU9kSWhOY1ZVRUdkQjB5K21xZz0=&amp;x_location=7YfmxI7B7uKO7jlRxIftd60YfXD=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" y="1545"/>
              <a:ext cx="3596" cy="2020"/>
            </a:xfrm>
            <a:prstGeom prst="rect">
              <a:avLst/>
            </a:prstGeom>
          </p:spPr>
        </p:pic>
        <p:sp>
          <p:nvSpPr>
            <p:cNvPr id="4" name="Text 1"/>
            <p:cNvSpPr/>
            <p:nvPr/>
          </p:nvSpPr>
          <p:spPr>
            <a:xfrm>
              <a:off x="522" y="3683"/>
              <a:ext cx="3917" cy="577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1730" b="1" dirty="0">
                  <a:solidFill>
                    <a:srgbClr val="3D4D83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数据集来源与结构</a:t>
              </a:r>
              <a:endParaRPr lang="en-US" sz="1440" dirty="0"/>
            </a:p>
          </p:txBody>
        </p:sp>
        <p:sp>
          <p:nvSpPr>
            <p:cNvPr id="5" name="Text 2"/>
            <p:cNvSpPr/>
            <p:nvPr/>
          </p:nvSpPr>
          <p:spPr>
            <a:xfrm>
              <a:off x="580" y="4199"/>
              <a:ext cx="3802" cy="1135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just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1150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Wikipedia Clickstream数据集来源于用户在维基百科上的点击行为，以有向图的形式记录了页面之间的跳转关系。</a:t>
              </a:r>
              <a:endParaRPr lang="en-US" sz="1440" dirty="0"/>
            </a:p>
          </p:txBody>
        </p:sp>
        <p:pic>
          <p:nvPicPr>
            <p:cNvPr id="9" name="Image 2" descr="https://sgw-dx.xf-yun.com/api/v1/sparkdesk/_17343258878684bdd6c8a5dcc47acb1808d8029af62c4.jpg?authorization=c2ltcGxlLWp3dCBhaz1zcGFya2Rlc2s4MDAwMDAwMDAwMDE7ZXhwPTMzMTExMjU4ODc7YWxnbz1obWFjLXNoYTI1NjtzaWc9OWsrM1c0Y1pjcGlSV3ExcXlwMU1JMitCVDg2c1VYdzA0Mkc1dldHL3Zvdz0=&amp;x_location=7YfmxI7B7uKO7jlRxIftd60YfXD=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0" y="1545"/>
              <a:ext cx="3596" cy="2020"/>
            </a:xfrm>
            <a:prstGeom prst="rect">
              <a:avLst/>
            </a:prstGeom>
          </p:spPr>
        </p:pic>
        <p:sp>
          <p:nvSpPr>
            <p:cNvPr id="10" name="Text 5"/>
            <p:cNvSpPr/>
            <p:nvPr/>
          </p:nvSpPr>
          <p:spPr>
            <a:xfrm>
              <a:off x="4542" y="3685"/>
              <a:ext cx="3917" cy="577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1730" b="1" dirty="0">
                  <a:solidFill>
                    <a:srgbClr val="3D4D83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应用场景广泛性</a:t>
              </a:r>
              <a:endParaRPr lang="en-US" sz="1440" dirty="0"/>
            </a:p>
          </p:txBody>
        </p:sp>
        <p:sp>
          <p:nvSpPr>
            <p:cNvPr id="11" name="Text 6"/>
            <p:cNvSpPr/>
            <p:nvPr/>
          </p:nvSpPr>
          <p:spPr>
            <a:xfrm>
              <a:off x="4657" y="4201"/>
              <a:ext cx="3802" cy="1582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just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1150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通过对Wikipedia Clickstream数据集的分析，可以深入理解用户行为模式，进而应用于搜索引擎优化、个性化推荐系统以及网站内容布局等多个领域</a:t>
              </a:r>
              <a:r>
                <a:rPr lang="zh-CN" altLang="en-US" sz="1150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。</a:t>
              </a:r>
              <a:endParaRPr lang="zh-CN" altLang="en-US" sz="115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411372" y="310515"/>
            <a:ext cx="4718023" cy="4093224"/>
            <a:chOff x="-599" y="1387"/>
            <a:chExt cx="12705" cy="6309"/>
          </a:xfrm>
        </p:grpSpPr>
        <p:sp>
          <p:nvSpPr>
            <p:cNvPr id="14" name="Text 1"/>
            <p:cNvSpPr/>
            <p:nvPr/>
          </p:nvSpPr>
          <p:spPr>
            <a:xfrm>
              <a:off x="-175" y="1387"/>
              <a:ext cx="5760" cy="704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ctr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75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730" b="1" i="0" u="none" strike="noStrike" kern="1200" cap="none" spc="0" normalizeH="0" baseline="0" noProof="0" dirty="0">
                  <a:ln>
                    <a:noFill/>
                  </a:ln>
                  <a:solidFill>
                    <a:srgbClr val="3D4D83"/>
                  </a:solidFill>
                  <a:effectLst/>
                  <a:uLnTx/>
                  <a:uFillTx/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用户点击记录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 2"/>
            <p:cNvSpPr/>
            <p:nvPr/>
          </p:nvSpPr>
          <p:spPr>
            <a:xfrm>
              <a:off x="672" y="1838"/>
              <a:ext cx="7524" cy="1384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375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1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用户点击记录是数据集的核心，详细记录了用户从一个页面跳转到另一个页面的行为，包括源页面和目标页面，为分析用户行为提供了基础数据。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 3"/>
            <p:cNvSpPr/>
            <p:nvPr/>
          </p:nvSpPr>
          <p:spPr>
            <a:xfrm>
              <a:off x="-599" y="5518"/>
              <a:ext cx="5760" cy="704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ctr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75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730" b="1" i="0" u="none" strike="noStrike" kern="1200" cap="none" spc="0" normalizeH="0" baseline="0" noProof="0" dirty="0">
                  <a:ln>
                    <a:noFill/>
                  </a:ln>
                  <a:solidFill>
                    <a:srgbClr val="3D4D83"/>
                  </a:solidFill>
                  <a:effectLst/>
                  <a:uLnTx/>
                  <a:uFillTx/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页面信息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ext 4"/>
            <p:cNvSpPr/>
            <p:nvPr/>
          </p:nvSpPr>
          <p:spPr>
            <a:xfrm>
              <a:off x="971" y="6039"/>
              <a:ext cx="5760" cy="1657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375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1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页面信息包含了每个页面的基本信息，如页面标题、URL、页面类型等，这些信息有助于理解页面内容及其在网站结构中的位置。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" name="图片 19" descr="表格&#10;&#10;中度可信度描述已自动生成"/>
            <p:cNvPicPr>
              <a:picLocks noChangeAspect="1"/>
            </p:cNvPicPr>
            <p:nvPr/>
          </p:nvPicPr>
          <p:blipFill>
            <a:blip r:embed="rId4"/>
            <a:srcRect r="-3" b="3320"/>
            <a:stretch>
              <a:fillRect/>
            </a:stretch>
          </p:blipFill>
          <p:spPr>
            <a:xfrm>
              <a:off x="7620" y="3904"/>
              <a:ext cx="4486" cy="3486"/>
            </a:xfrm>
            <a:custGeom>
              <a:avLst/>
              <a:gdLst/>
              <a:ahLst/>
              <a:cxnLst/>
              <a:rect l="l" t="t" r="r" b="b"/>
              <a:pathLst>
                <a:path w="6878775" h="6858000">
                  <a:moveTo>
                    <a:pt x="1102973" y="0"/>
                  </a:moveTo>
                  <a:lnTo>
                    <a:pt x="1160688" y="0"/>
                  </a:lnTo>
                  <a:lnTo>
                    <a:pt x="983189" y="331786"/>
                  </a:lnTo>
                  <a:cubicBezTo>
                    <a:pt x="914866" y="469145"/>
                    <a:pt x="850355" y="608712"/>
                    <a:pt x="789261" y="750263"/>
                  </a:cubicBezTo>
                  <a:cubicBezTo>
                    <a:pt x="774307" y="784928"/>
                    <a:pt x="759992" y="819849"/>
                    <a:pt x="745295" y="854514"/>
                  </a:cubicBezTo>
                  <a:cubicBezTo>
                    <a:pt x="756682" y="845393"/>
                    <a:pt x="765489" y="833492"/>
                    <a:pt x="770857" y="819975"/>
                  </a:cubicBezTo>
                  <a:cubicBezTo>
                    <a:pt x="879943" y="589569"/>
                    <a:pt x="999605" y="365513"/>
                    <a:pt x="1131329" y="148742"/>
                  </a:cubicBezTo>
                  <a:lnTo>
                    <a:pt x="1227589" y="0"/>
                  </a:lnTo>
                  <a:lnTo>
                    <a:pt x="6878775" y="0"/>
                  </a:lnTo>
                  <a:lnTo>
                    <a:pt x="6878775" y="6858000"/>
                  </a:lnTo>
                  <a:lnTo>
                    <a:pt x="713521" y="6858000"/>
                  </a:lnTo>
                  <a:lnTo>
                    <a:pt x="625642" y="6670527"/>
                  </a:lnTo>
                  <a:cubicBezTo>
                    <a:pt x="507232" y="6398531"/>
                    <a:pt x="403083" y="6118381"/>
                    <a:pt x="312785" y="5830359"/>
                  </a:cubicBezTo>
                  <a:cubicBezTo>
                    <a:pt x="278149" y="5719759"/>
                    <a:pt x="248879" y="5607635"/>
                    <a:pt x="212198" y="5480401"/>
                  </a:cubicBezTo>
                  <a:cubicBezTo>
                    <a:pt x="212208" y="5491601"/>
                    <a:pt x="212803" y="5502788"/>
                    <a:pt x="213988" y="5513923"/>
                  </a:cubicBezTo>
                  <a:cubicBezTo>
                    <a:pt x="264089" y="5723695"/>
                    <a:pt x="307290" y="5935370"/>
                    <a:pt x="365826" y="6142729"/>
                  </a:cubicBezTo>
                  <a:cubicBezTo>
                    <a:pt x="433152" y="6380817"/>
                    <a:pt x="510068" y="6614016"/>
                    <a:pt x="597975" y="6841549"/>
                  </a:cubicBezTo>
                  <a:lnTo>
                    <a:pt x="604824" y="6858000"/>
                  </a:lnTo>
                  <a:lnTo>
                    <a:pt x="552056" y="6858000"/>
                  </a:lnTo>
                  <a:lnTo>
                    <a:pt x="539576" y="6828295"/>
                  </a:lnTo>
                  <a:cubicBezTo>
                    <a:pt x="380597" y="6414594"/>
                    <a:pt x="260223" y="5988893"/>
                    <a:pt x="171555" y="5552906"/>
                  </a:cubicBezTo>
                  <a:cubicBezTo>
                    <a:pt x="91163" y="5157998"/>
                    <a:pt x="43746" y="4758899"/>
                    <a:pt x="12305" y="4357388"/>
                  </a:cubicBezTo>
                  <a:cubicBezTo>
                    <a:pt x="-14281" y="4013908"/>
                    <a:pt x="4507" y="3672965"/>
                    <a:pt x="46684" y="3331516"/>
                  </a:cubicBezTo>
                  <a:cubicBezTo>
                    <a:pt x="127203" y="2664286"/>
                    <a:pt x="277819" y="2007265"/>
                    <a:pt x="496065" y="1371196"/>
                  </a:cubicBezTo>
                  <a:cubicBezTo>
                    <a:pt x="636273" y="966066"/>
                    <a:pt x="800445" y="573253"/>
                    <a:pt x="995723" y="196614"/>
                  </a:cubicBezTo>
                  <a:close/>
                </a:path>
              </a:pathLst>
            </a:custGeom>
          </p:spPr>
        </p:pic>
        <p:pic>
          <p:nvPicPr>
            <p:cNvPr id="21" name="图片 20" descr="文本, 信件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0" y="3443"/>
              <a:ext cx="6650" cy="1243"/>
            </a:xfrm>
            <a:prstGeom prst="rect">
              <a:avLst/>
            </a:prstGeom>
          </p:spPr>
        </p:pic>
      </p:grpSp>
      <p:graphicFrame>
        <p:nvGraphicFramePr>
          <p:cNvPr id="23" name="图示 22"/>
          <p:cNvGraphicFramePr/>
          <p:nvPr/>
        </p:nvGraphicFramePr>
        <p:xfrm>
          <a:off x="621665" y="4333875"/>
          <a:ext cx="8092440" cy="749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16287" y="1025211"/>
            <a:ext cx="1085027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2E3E7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95202" y="2205990"/>
            <a:ext cx="8342856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3D4D8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Spark执行Pagerank优势分析</a:t>
            </a:r>
            <a:endParaRPr lang="en-US" sz="144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201" y="167085"/>
            <a:ext cx="8127999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111D4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内存计算优势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12725" y="982154"/>
            <a:ext cx="4261104" cy="182880"/>
          </a:xfrm>
          <a:custGeom>
            <a:avLst/>
            <a:gdLst/>
            <a:ahLst/>
            <a:cxnLst/>
            <a:rect l="l" t="t" r="r" b="b"/>
            <a:pathLst>
              <a:path w="4261104" h="182880">
                <a:moveTo>
                  <a:pt x="0" y="0"/>
                </a:moveTo>
                <a:moveTo>
                  <a:pt x="0" y="0"/>
                </a:moveTo>
                <a:lnTo>
                  <a:pt x="4261104" y="0"/>
                </a:lnTo>
                <a:lnTo>
                  <a:pt x="4261104" y="182880"/>
                </a:lnTo>
                <a:lnTo>
                  <a:pt x="0" y="182880"/>
                </a:lnTo>
                <a:close/>
              </a:path>
            </a:pathLst>
          </a:custGeom>
          <a:solidFill>
            <a:srgbClr val="3D4D83">
              <a:alpha val="5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Shape 2"/>
          <p:cNvSpPr/>
          <p:nvPr/>
        </p:nvSpPr>
        <p:spPr>
          <a:xfrm>
            <a:off x="1682112" y="1165609"/>
            <a:ext cx="0" cy="567089"/>
          </a:xfrm>
          <a:custGeom>
            <a:avLst/>
            <a:gdLst/>
            <a:ahLst/>
            <a:cxnLst/>
            <a:rect l="l" t="t" r="r" b="b"/>
            <a:pathLst>
              <a:path h="567089">
                <a:moveTo>
                  <a:pt x="0" y="0"/>
                </a:moveTo>
                <a:moveTo>
                  <a:pt x="0" y="0"/>
                </a:moveTo>
                <a:lnTo>
                  <a:pt x="0" y="567089"/>
                </a:lnTo>
              </a:path>
            </a:pathLst>
          </a:custGeom>
          <a:noFill/>
          <a:ln w="38100">
            <a:solidFill>
              <a:srgbClr val="3D4D8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303581" y="1930210"/>
            <a:ext cx="2756916" cy="2231136"/>
          </a:xfrm>
          <a:custGeom>
            <a:avLst/>
            <a:gdLst/>
            <a:ahLst/>
            <a:cxnLst/>
            <a:rect l="l" t="t" r="r" b="b"/>
            <a:pathLst>
              <a:path w="2756916" h="2231136">
                <a:moveTo>
                  <a:pt x="278892" y="0"/>
                </a:moveTo>
                <a:moveTo>
                  <a:pt x="278892" y="0"/>
                </a:moveTo>
                <a:lnTo>
                  <a:pt x="2478024" y="0"/>
                </a:lnTo>
                <a:quadBezTo>
                  <a:pt x="2756916" y="0"/>
                  <a:pt x="2756916" y="278892"/>
                </a:quadBezTo>
                <a:lnTo>
                  <a:pt x="2756916" y="1952244"/>
                </a:lnTo>
                <a:quadBezTo>
                  <a:pt x="2756916" y="2231136"/>
                  <a:pt x="2478024" y="2231136"/>
                </a:quadBezTo>
                <a:lnTo>
                  <a:pt x="278892" y="2231136"/>
                </a:lnTo>
                <a:quadBezTo>
                  <a:pt x="0" y="2231136"/>
                  <a:pt x="0" y="1952244"/>
                </a:quadBezTo>
                <a:lnTo>
                  <a:pt x="0" y="278892"/>
                </a:lnTo>
                <a:quadBezTo>
                  <a:pt x="0" y="0"/>
                  <a:pt x="278892" y="0"/>
                </a:quadBez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3D4D83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884165" y="1648574"/>
            <a:ext cx="1595894" cy="395023"/>
          </a:xfrm>
          <a:custGeom>
            <a:avLst/>
            <a:gdLst/>
            <a:ahLst/>
            <a:cxnLst/>
            <a:rect l="l" t="t" r="r" b="b"/>
            <a:pathLst>
              <a:path w="1595894" h="395023">
                <a:moveTo>
                  <a:pt x="49378" y="0"/>
                </a:moveTo>
                <a:moveTo>
                  <a:pt x="49378" y="0"/>
                </a:moveTo>
                <a:lnTo>
                  <a:pt x="1546516" y="0"/>
                </a:lnTo>
                <a:quadBezTo>
                  <a:pt x="1595894" y="0"/>
                  <a:pt x="1595894" y="49378"/>
                </a:quadBezTo>
                <a:lnTo>
                  <a:pt x="1595894" y="345645"/>
                </a:lnTo>
                <a:quadBezTo>
                  <a:pt x="1595894" y="395023"/>
                  <a:pt x="1546516" y="395023"/>
                </a:quadBezTo>
                <a:lnTo>
                  <a:pt x="49378" y="395023"/>
                </a:lnTo>
                <a:quadBezTo>
                  <a:pt x="0" y="395023"/>
                  <a:pt x="0" y="345645"/>
                </a:quadBezTo>
                <a:lnTo>
                  <a:pt x="0" y="49378"/>
                </a:lnTo>
                <a:quadBezTo>
                  <a:pt x="0" y="0"/>
                  <a:pt x="49378" y="0"/>
                </a:quadBezTo>
                <a:close/>
              </a:path>
            </a:pathLst>
          </a:custGeom>
          <a:solidFill>
            <a:srgbClr val="3D4D83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1409546" y="1576338"/>
            <a:ext cx="545132" cy="53949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87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466877" y="2115834"/>
            <a:ext cx="243047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3D4D8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减少磁盘I/O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466877" y="2455328"/>
            <a:ext cx="2430470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Spark通过内存计算显著减少了对磁盘的读写操作，这不仅加快了数据处理速度，还降低了因频繁磁盘I/O导致的性能瓶颈。</a:t>
            </a:r>
            <a:endParaRPr lang="en-US" sz="1440" dirty="0"/>
          </a:p>
        </p:txBody>
      </p:sp>
      <p:sp>
        <p:nvSpPr>
          <p:cNvPr id="10" name="Shape 8"/>
          <p:cNvSpPr/>
          <p:nvPr/>
        </p:nvSpPr>
        <p:spPr>
          <a:xfrm>
            <a:off x="4572000" y="1165034"/>
            <a:ext cx="0" cy="286867"/>
          </a:xfrm>
          <a:custGeom>
            <a:avLst/>
            <a:gdLst/>
            <a:ahLst/>
            <a:cxnLst/>
            <a:rect l="l" t="t" r="r" b="b"/>
            <a:pathLst>
              <a:path h="286867">
                <a:moveTo>
                  <a:pt x="0" y="0"/>
                </a:moveTo>
                <a:moveTo>
                  <a:pt x="0" y="0"/>
                </a:moveTo>
                <a:lnTo>
                  <a:pt x="0" y="286867"/>
                </a:lnTo>
              </a:path>
            </a:pathLst>
          </a:custGeom>
          <a:noFill/>
          <a:ln w="38100">
            <a:solidFill>
              <a:srgbClr val="3D4D8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9"/>
          <p:cNvSpPr/>
          <p:nvPr/>
        </p:nvSpPr>
        <p:spPr>
          <a:xfrm>
            <a:off x="3193369" y="1649412"/>
            <a:ext cx="2756916" cy="2231136"/>
          </a:xfrm>
          <a:custGeom>
            <a:avLst/>
            <a:gdLst/>
            <a:ahLst/>
            <a:cxnLst/>
            <a:rect l="l" t="t" r="r" b="b"/>
            <a:pathLst>
              <a:path w="2756916" h="2231136">
                <a:moveTo>
                  <a:pt x="278892" y="0"/>
                </a:moveTo>
                <a:moveTo>
                  <a:pt x="278892" y="0"/>
                </a:moveTo>
                <a:lnTo>
                  <a:pt x="2478024" y="0"/>
                </a:lnTo>
                <a:quadBezTo>
                  <a:pt x="2756916" y="0"/>
                  <a:pt x="2756916" y="278892"/>
                </a:quadBezTo>
                <a:lnTo>
                  <a:pt x="2756916" y="1952244"/>
                </a:lnTo>
                <a:quadBezTo>
                  <a:pt x="2756916" y="2231136"/>
                  <a:pt x="2478024" y="2231136"/>
                </a:quadBezTo>
                <a:lnTo>
                  <a:pt x="278892" y="2231136"/>
                </a:lnTo>
                <a:quadBezTo>
                  <a:pt x="0" y="2231136"/>
                  <a:pt x="0" y="1952244"/>
                </a:quadBezTo>
                <a:lnTo>
                  <a:pt x="0" y="278892"/>
                </a:lnTo>
                <a:quadBezTo>
                  <a:pt x="0" y="0"/>
                  <a:pt x="278892" y="0"/>
                </a:quadBez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949BF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3774053" y="1367777"/>
            <a:ext cx="1595894" cy="395023"/>
          </a:xfrm>
          <a:custGeom>
            <a:avLst/>
            <a:gdLst/>
            <a:ahLst/>
            <a:cxnLst/>
            <a:rect l="l" t="t" r="r" b="b"/>
            <a:pathLst>
              <a:path w="1595894" h="395023">
                <a:moveTo>
                  <a:pt x="49378" y="0"/>
                </a:moveTo>
                <a:moveTo>
                  <a:pt x="49378" y="0"/>
                </a:moveTo>
                <a:lnTo>
                  <a:pt x="1546516" y="0"/>
                </a:lnTo>
                <a:quadBezTo>
                  <a:pt x="1595894" y="0"/>
                  <a:pt x="1595894" y="49378"/>
                </a:quadBezTo>
                <a:lnTo>
                  <a:pt x="1595894" y="345645"/>
                </a:lnTo>
                <a:quadBezTo>
                  <a:pt x="1595894" y="395023"/>
                  <a:pt x="1546516" y="395023"/>
                </a:quadBezTo>
                <a:lnTo>
                  <a:pt x="49378" y="395023"/>
                </a:lnTo>
                <a:quadBezTo>
                  <a:pt x="0" y="395023"/>
                  <a:pt x="0" y="345645"/>
                </a:quadBezTo>
                <a:lnTo>
                  <a:pt x="0" y="49378"/>
                </a:lnTo>
                <a:quadBezTo>
                  <a:pt x="0" y="0"/>
                  <a:pt x="49378" y="0"/>
                </a:quadBezTo>
                <a:close/>
              </a:path>
            </a:pathLst>
          </a:custGeom>
          <a:solidFill>
            <a:srgbClr val="3D4D83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4299434" y="1295540"/>
            <a:ext cx="545132" cy="53949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87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3356765" y="1835036"/>
            <a:ext cx="243047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3D4D8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提高处理速度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3356765" y="2174531"/>
            <a:ext cx="2430470" cy="12344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利用内存计算，Spark能够快速执行复杂的迭代计算任务，如Pagerank算法，从而在处理大规模数据集时提供更快的响应时间和更高的吞吐量。</a:t>
            </a:r>
            <a:endParaRPr lang="en-US" sz="1440" dirty="0"/>
          </a:p>
        </p:txBody>
      </p:sp>
      <p:sp>
        <p:nvSpPr>
          <p:cNvPr id="16" name="Shape 14"/>
          <p:cNvSpPr/>
          <p:nvPr/>
        </p:nvSpPr>
        <p:spPr>
          <a:xfrm>
            <a:off x="7461888" y="1165301"/>
            <a:ext cx="0" cy="567397"/>
          </a:xfrm>
          <a:custGeom>
            <a:avLst/>
            <a:gdLst/>
            <a:ahLst/>
            <a:cxnLst/>
            <a:rect l="l" t="t" r="r" b="b"/>
            <a:pathLst>
              <a:path h="567397">
                <a:moveTo>
                  <a:pt x="0" y="0"/>
                </a:moveTo>
                <a:moveTo>
                  <a:pt x="0" y="0"/>
                </a:moveTo>
                <a:lnTo>
                  <a:pt x="0" y="567397"/>
                </a:lnTo>
              </a:path>
            </a:pathLst>
          </a:custGeom>
          <a:noFill/>
          <a:ln w="38100">
            <a:solidFill>
              <a:srgbClr val="3D4D8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5"/>
          <p:cNvSpPr/>
          <p:nvPr/>
        </p:nvSpPr>
        <p:spPr>
          <a:xfrm>
            <a:off x="6083503" y="1929754"/>
            <a:ext cx="2756916" cy="2231136"/>
          </a:xfrm>
          <a:custGeom>
            <a:avLst/>
            <a:gdLst/>
            <a:ahLst/>
            <a:cxnLst/>
            <a:rect l="l" t="t" r="r" b="b"/>
            <a:pathLst>
              <a:path w="2756916" h="2231136">
                <a:moveTo>
                  <a:pt x="278892" y="0"/>
                </a:moveTo>
                <a:moveTo>
                  <a:pt x="278892" y="0"/>
                </a:moveTo>
                <a:lnTo>
                  <a:pt x="2478024" y="0"/>
                </a:lnTo>
                <a:quadBezTo>
                  <a:pt x="2756916" y="0"/>
                  <a:pt x="2756916" y="278892"/>
                </a:quadBezTo>
                <a:lnTo>
                  <a:pt x="2756916" y="1952244"/>
                </a:lnTo>
                <a:quadBezTo>
                  <a:pt x="2756916" y="2231136"/>
                  <a:pt x="2478024" y="2231136"/>
                </a:quadBezTo>
                <a:lnTo>
                  <a:pt x="278892" y="2231136"/>
                </a:lnTo>
                <a:quadBezTo>
                  <a:pt x="0" y="2231136"/>
                  <a:pt x="0" y="1952244"/>
                </a:quadBezTo>
                <a:lnTo>
                  <a:pt x="0" y="278892"/>
                </a:lnTo>
                <a:quadBezTo>
                  <a:pt x="0" y="0"/>
                  <a:pt x="278892" y="0"/>
                </a:quadBez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3D4D83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6663941" y="1648574"/>
            <a:ext cx="1595894" cy="395023"/>
          </a:xfrm>
          <a:custGeom>
            <a:avLst/>
            <a:gdLst/>
            <a:ahLst/>
            <a:cxnLst/>
            <a:rect l="l" t="t" r="r" b="b"/>
            <a:pathLst>
              <a:path w="1595894" h="395023">
                <a:moveTo>
                  <a:pt x="49378" y="0"/>
                </a:moveTo>
                <a:moveTo>
                  <a:pt x="49378" y="0"/>
                </a:moveTo>
                <a:lnTo>
                  <a:pt x="1546516" y="0"/>
                </a:lnTo>
                <a:quadBezTo>
                  <a:pt x="1595894" y="0"/>
                  <a:pt x="1595894" y="49378"/>
                </a:quadBezTo>
                <a:lnTo>
                  <a:pt x="1595894" y="345645"/>
                </a:lnTo>
                <a:quadBezTo>
                  <a:pt x="1595894" y="395023"/>
                  <a:pt x="1546516" y="395023"/>
                </a:quadBezTo>
                <a:lnTo>
                  <a:pt x="49378" y="395023"/>
                </a:lnTo>
                <a:quadBezTo>
                  <a:pt x="0" y="395023"/>
                  <a:pt x="0" y="345645"/>
                </a:quadBezTo>
                <a:lnTo>
                  <a:pt x="0" y="49378"/>
                </a:lnTo>
                <a:quadBezTo>
                  <a:pt x="0" y="0"/>
                  <a:pt x="49378" y="0"/>
                </a:quadBezTo>
                <a:close/>
              </a:path>
            </a:pathLst>
          </a:custGeom>
          <a:solidFill>
            <a:srgbClr val="3D4D83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7189322" y="1576338"/>
            <a:ext cx="545132" cy="53949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87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20" name="Text 18"/>
          <p:cNvSpPr/>
          <p:nvPr/>
        </p:nvSpPr>
        <p:spPr>
          <a:xfrm>
            <a:off x="6246653" y="2087869"/>
            <a:ext cx="2430470" cy="458267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730" b="1" dirty="0">
                <a:solidFill>
                  <a:srgbClr val="3D4D8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RDD</a:t>
            </a:r>
            <a:r>
              <a:rPr lang="zh-CN" altLang="en-US" sz="1730" b="1" dirty="0">
                <a:solidFill>
                  <a:srgbClr val="3D4D8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</a:t>
            </a:r>
            <a:endParaRPr lang="en-US" sz="1440" dirty="0"/>
          </a:p>
        </p:txBody>
      </p:sp>
      <p:sp>
        <p:nvSpPr>
          <p:cNvPr id="21" name="Text 19"/>
          <p:cNvSpPr/>
          <p:nvPr/>
        </p:nvSpPr>
        <p:spPr>
          <a:xfrm>
            <a:off x="6246653" y="2455328"/>
            <a:ext cx="2430470" cy="1078821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kumimoji="0" lang="en-US" altLang="zh-CN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Spark</a:t>
            </a:r>
            <a:r>
              <a:rPr kumimoji="0" lang="zh-CN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独特的</a:t>
            </a:r>
            <a:r>
              <a:rPr kumimoji="0" lang="en-US" altLang="zh-CN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RDD</a:t>
            </a:r>
            <a:r>
              <a:rPr kumimoji="0" lang="zh-CN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</a:t>
            </a:r>
            <a:r>
              <a:rPr kumimoji="0" lang="en-US" altLang="zh-CN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允许在内存中进行数据处理，显著减少了磁盘I/</a:t>
            </a:r>
            <a:r>
              <a:rPr kumimoji="0" lang="en-US" altLang="zh-CN" sz="11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O操作</a:t>
            </a:r>
            <a:r>
              <a:rPr lang="zh-CN" altLang="en-US" sz="115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，</a:t>
            </a:r>
            <a:r>
              <a:rPr kumimoji="0" lang="zh-CN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并</a:t>
            </a:r>
            <a:r>
              <a:rPr lang="en-US" altLang="zh-CN" sz="115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支持延迟计算和任务的细粒度调度</a:t>
            </a:r>
            <a:r>
              <a:rPr lang="zh-CN" altLang="en-US" sz="115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，</a:t>
            </a:r>
            <a:r>
              <a:rPr kumimoji="0" lang="en-US" altLang="zh-CN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提高了资源利用率和作业执行效率。</a:t>
            </a:r>
            <a:endParaRPr lang="en-US" sz="1440" dirty="0"/>
          </a:p>
        </p:txBody>
      </p:sp>
      <p:sp>
        <p:nvSpPr>
          <p:cNvPr id="22" name="Shape 20"/>
          <p:cNvSpPr/>
          <p:nvPr/>
        </p:nvSpPr>
        <p:spPr>
          <a:xfrm>
            <a:off x="4572000" y="982154"/>
            <a:ext cx="4261104" cy="182880"/>
          </a:xfrm>
          <a:custGeom>
            <a:avLst/>
            <a:gdLst/>
            <a:ahLst/>
            <a:cxnLst/>
            <a:rect l="l" t="t" r="r" b="b"/>
            <a:pathLst>
              <a:path w="4261104" h="182880">
                <a:moveTo>
                  <a:pt x="0" y="0"/>
                </a:moveTo>
                <a:moveTo>
                  <a:pt x="0" y="0"/>
                </a:moveTo>
                <a:lnTo>
                  <a:pt x="4261104" y="0"/>
                </a:lnTo>
                <a:lnTo>
                  <a:pt x="4261104" y="182880"/>
                </a:lnTo>
                <a:lnTo>
                  <a:pt x="0" y="182880"/>
                </a:lnTo>
                <a:close/>
              </a:path>
            </a:pathLst>
          </a:custGeom>
          <a:solidFill>
            <a:srgbClr val="3D4D83">
              <a:alpha val="50000"/>
            </a:srgbClr>
          </a:solid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201" y="167085"/>
            <a:ext cx="8127999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111D4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任务调度优势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801601" y="1138322"/>
            <a:ext cx="528891" cy="391522"/>
          </a:xfrm>
          <a:custGeom>
            <a:avLst/>
            <a:gdLst/>
            <a:ahLst/>
            <a:cxnLst/>
            <a:rect l="l" t="t" r="r" b="b"/>
            <a:pathLst>
              <a:path w="528891" h="391522">
                <a:moveTo>
                  <a:pt x="0" y="0"/>
                </a:moveTo>
                <a:moveTo>
                  <a:pt x="0" y="0"/>
                </a:moveTo>
                <a:lnTo>
                  <a:pt x="528891" y="0"/>
                </a:lnTo>
                <a:lnTo>
                  <a:pt x="528891" y="391522"/>
                </a:lnTo>
                <a:lnTo>
                  <a:pt x="0" y="391522"/>
                </a:lnTo>
                <a:close/>
              </a:path>
            </a:pathLst>
          </a:custGeom>
          <a:solidFill>
            <a:srgbClr val="3D4D83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Shape 2"/>
          <p:cNvSpPr/>
          <p:nvPr/>
        </p:nvSpPr>
        <p:spPr>
          <a:xfrm>
            <a:off x="1330124" y="1132915"/>
            <a:ext cx="2944368" cy="1645920"/>
          </a:xfrm>
          <a:custGeom>
            <a:avLst/>
            <a:gdLst/>
            <a:ahLst/>
            <a:cxnLst/>
            <a:rect l="l" t="t" r="r" b="b"/>
            <a:pathLst>
              <a:path w="2944368" h="1645920">
                <a:moveTo>
                  <a:pt x="0" y="0"/>
                </a:moveTo>
                <a:moveTo>
                  <a:pt x="0" y="0"/>
                </a:moveTo>
                <a:lnTo>
                  <a:pt x="2944368" y="0"/>
                </a:lnTo>
                <a:lnTo>
                  <a:pt x="2944368" y="1645920"/>
                </a:lnTo>
                <a:lnTo>
                  <a:pt x="0" y="1645920"/>
                </a:lnTo>
                <a:close/>
              </a:path>
            </a:pathLst>
          </a:custGeom>
          <a:solidFill>
            <a:srgbClr val="3D4D83">
              <a:alpha val="1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5495514" y="1529844"/>
            <a:ext cx="2944368" cy="1645920"/>
          </a:xfrm>
          <a:custGeom>
            <a:avLst/>
            <a:gdLst/>
            <a:ahLst/>
            <a:cxnLst/>
            <a:rect l="l" t="t" r="r" b="b"/>
            <a:pathLst>
              <a:path w="2944368" h="1645920">
                <a:moveTo>
                  <a:pt x="0" y="0"/>
                </a:moveTo>
                <a:moveTo>
                  <a:pt x="0" y="0"/>
                </a:moveTo>
                <a:lnTo>
                  <a:pt x="2944368" y="0"/>
                </a:lnTo>
                <a:lnTo>
                  <a:pt x="2944368" y="1645920"/>
                </a:lnTo>
                <a:lnTo>
                  <a:pt x="0" y="1645920"/>
                </a:lnTo>
                <a:close/>
              </a:path>
            </a:pathLst>
          </a:custGeom>
          <a:solidFill>
            <a:srgbClr val="3D4D83">
              <a:alpha val="1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2206032" y="3066458"/>
            <a:ext cx="2944368" cy="1645920"/>
          </a:xfrm>
          <a:custGeom>
            <a:avLst/>
            <a:gdLst/>
            <a:ahLst/>
            <a:cxnLst/>
            <a:rect l="l" t="t" r="r" b="b"/>
            <a:pathLst>
              <a:path w="2944368" h="1645920">
                <a:moveTo>
                  <a:pt x="0" y="0"/>
                </a:moveTo>
                <a:moveTo>
                  <a:pt x="0" y="0"/>
                </a:moveTo>
                <a:lnTo>
                  <a:pt x="2944368" y="0"/>
                </a:lnTo>
                <a:lnTo>
                  <a:pt x="2944368" y="1645920"/>
                </a:lnTo>
                <a:lnTo>
                  <a:pt x="0" y="1645920"/>
                </a:lnTo>
                <a:close/>
              </a:path>
            </a:pathLst>
          </a:custGeom>
          <a:solidFill>
            <a:srgbClr val="3D4D83">
              <a:alpha val="1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703661" y="1129178"/>
            <a:ext cx="688194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1330491" y="1187779"/>
            <a:ext cx="2944001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3D4D8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任务调度机制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1330491" y="1489531"/>
            <a:ext cx="2944368" cy="8138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Spark采用基于DAG的任务调度机制，能够更高效地管理任务的执行顺序和依赖关系，从而提高整体计算效率。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5495971" y="1584691"/>
            <a:ext cx="2944368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3D4D8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动态资源分配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5495514" y="1886460"/>
            <a:ext cx="2944368" cy="8138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Spark支持动态资源分配，可以根据任务的实际需求调整资源分配，确保关键任务获得足够的计算资源，提升性能。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2206075" y="3120882"/>
            <a:ext cx="2944001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3D4D8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容错与恢复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2206075" y="3422634"/>
            <a:ext cx="2944368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Spark的任务调度机制内置了强大的容错能力，即使部分任务失败，也能快速恢复并重新调度，保证计算过程的稳定性和可靠性。</a:t>
            </a:r>
            <a:endParaRPr lang="en-US" sz="1440" dirty="0"/>
          </a:p>
        </p:txBody>
      </p:sp>
      <p:sp>
        <p:nvSpPr>
          <p:cNvPr id="14" name="Shape 12"/>
          <p:cNvSpPr/>
          <p:nvPr/>
        </p:nvSpPr>
        <p:spPr>
          <a:xfrm>
            <a:off x="1677184" y="3071780"/>
            <a:ext cx="528891" cy="391522"/>
          </a:xfrm>
          <a:custGeom>
            <a:avLst/>
            <a:gdLst/>
            <a:ahLst/>
            <a:cxnLst/>
            <a:rect l="l" t="t" r="r" b="b"/>
            <a:pathLst>
              <a:path w="528891" h="391522">
                <a:moveTo>
                  <a:pt x="0" y="0"/>
                </a:moveTo>
                <a:moveTo>
                  <a:pt x="0" y="0"/>
                </a:moveTo>
                <a:lnTo>
                  <a:pt x="528891" y="0"/>
                </a:lnTo>
                <a:lnTo>
                  <a:pt x="528891" y="391522"/>
                </a:lnTo>
                <a:lnTo>
                  <a:pt x="0" y="391522"/>
                </a:lnTo>
                <a:close/>
              </a:path>
            </a:pathLst>
          </a:custGeom>
          <a:solidFill>
            <a:srgbClr val="3D4D83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1604032" y="3066373"/>
            <a:ext cx="650309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6" name="Shape 14"/>
          <p:cNvSpPr/>
          <p:nvPr/>
        </p:nvSpPr>
        <p:spPr>
          <a:xfrm>
            <a:off x="4966302" y="1535251"/>
            <a:ext cx="528891" cy="391522"/>
          </a:xfrm>
          <a:custGeom>
            <a:avLst/>
            <a:gdLst/>
            <a:ahLst/>
            <a:cxnLst/>
            <a:rect l="l" t="t" r="r" b="b"/>
            <a:pathLst>
              <a:path w="528891" h="391522">
                <a:moveTo>
                  <a:pt x="0" y="0"/>
                </a:moveTo>
                <a:moveTo>
                  <a:pt x="0" y="0"/>
                </a:moveTo>
                <a:lnTo>
                  <a:pt x="528891" y="0"/>
                </a:lnTo>
                <a:lnTo>
                  <a:pt x="528891" y="391522"/>
                </a:lnTo>
                <a:lnTo>
                  <a:pt x="0" y="391522"/>
                </a:lnTo>
                <a:close/>
              </a:path>
            </a:pathLst>
          </a:custGeom>
          <a:solidFill>
            <a:srgbClr val="3D4D83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4847430" y="1529844"/>
            <a:ext cx="739524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16287" y="1025211"/>
            <a:ext cx="1085027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2E3E7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95202" y="2205990"/>
            <a:ext cx="8342856" cy="66351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3D4D8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结果分析</a:t>
            </a:r>
            <a:endParaRPr lang="en-US" sz="144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1773" y="201544"/>
            <a:ext cx="2411622" cy="490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59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Pagerank</a:t>
            </a:r>
            <a:r>
              <a:rPr kumimoji="1" lang="zh-CN" altLang="en-US" sz="259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结果</a:t>
            </a:r>
            <a:endParaRPr kumimoji="1" lang="zh-CN" altLang="en-US" sz="259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34" name="表格 33"/>
          <p:cNvGraphicFramePr>
            <a:graphicFrameLocks noGrp="1"/>
          </p:cNvGraphicFramePr>
          <p:nvPr/>
        </p:nvGraphicFramePr>
        <p:xfrm>
          <a:off x="921327" y="1026278"/>
          <a:ext cx="3177255" cy="30232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9085"/>
                <a:gridCol w="1059085"/>
                <a:gridCol w="1059085"/>
              </a:tblGrid>
              <a:tr h="2381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Rank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Page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PageRank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</a:tr>
              <a:tr h="23816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YouTube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</a:rPr>
                        <a:t>8.2022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</a:tr>
              <a:tr h="43986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Hololive_production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</a:rPr>
                        <a:t>7.1525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</a:tr>
              <a:tr h="23816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MakerVille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</a:rPr>
                        <a:t>6.8477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</a:tr>
              <a:tr h="43986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Super_Junior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</a:rPr>
                        <a:t>6.4691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</a:tr>
              <a:tr h="23816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</a:rPr>
                        <a:t>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Moving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</a:rPr>
                        <a:t>6.3733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</a:tr>
              <a:tr h="23816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</a:rPr>
                        <a:t>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AKB48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</a:rPr>
                        <a:t>6.0895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</a:tr>
              <a:tr h="23816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</a:rPr>
                        <a:t>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Instagram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</a:rPr>
                        <a:t>6.0216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</a:tr>
              <a:tr h="23816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</a:rPr>
                        <a:t>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TWICE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</a:rPr>
                        <a:t>6.0041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</a:tr>
              <a:tr h="23816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</a:rPr>
                        <a:t>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SNH48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</a:rPr>
                        <a:t>5.99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</a:tr>
              <a:tr h="23816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</a:rPr>
                        <a:t>10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Netflix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</a:rPr>
                        <a:t>5.9686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6708" y="862013"/>
            <a:ext cx="3512902" cy="341947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073" y="1109478"/>
            <a:ext cx="4307533" cy="303932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3646" y="308504"/>
            <a:ext cx="4676554" cy="546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9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Probable</a:t>
            </a:r>
            <a:r>
              <a:rPr kumimoji="1" lang="zh-CN" altLang="en-US" sz="29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sz="29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communities</a:t>
            </a:r>
            <a:endParaRPr kumimoji="1" lang="zh-CN" altLang="en-US" sz="29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表格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164" y="1060987"/>
            <a:ext cx="1906175" cy="3253396"/>
          </a:xfrm>
          <a:prstGeom prst="rect">
            <a:avLst/>
          </a:prstGeom>
        </p:spPr>
      </p:pic>
      <p:pic>
        <p:nvPicPr>
          <p:cNvPr id="7" name="图片 6" descr="表格&#10;&#10;中度可信度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146" y="1010641"/>
            <a:ext cx="1625781" cy="335408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49752" y="2732405"/>
            <a:ext cx="9250902" cy="2372831"/>
            <a:chOff x="-168" y="4154"/>
            <a:chExt cx="14568" cy="3737"/>
          </a:xfrm>
        </p:grpSpPr>
        <p:cxnSp>
          <p:nvCxnSpPr>
            <p:cNvPr id="7" name="直线连接符 6"/>
            <p:cNvCxnSpPr/>
            <p:nvPr/>
          </p:nvCxnSpPr>
          <p:spPr>
            <a:xfrm>
              <a:off x="0" y="5942"/>
              <a:ext cx="14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图片 30" descr="图表, 折线图&#10;&#10;描述已自动生成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1" y="4228"/>
              <a:ext cx="2280" cy="1629"/>
            </a:xfrm>
            <a:prstGeom prst="rect">
              <a:avLst/>
            </a:prstGeom>
          </p:spPr>
        </p:pic>
        <p:pic>
          <p:nvPicPr>
            <p:cNvPr id="33" name="图片 32" descr="图表, 折线图&#10;&#10;描述已自动生成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4" y="4178"/>
              <a:ext cx="2280" cy="1629"/>
            </a:xfrm>
            <a:prstGeom prst="rect">
              <a:avLst/>
            </a:prstGeom>
          </p:spPr>
        </p:pic>
        <p:pic>
          <p:nvPicPr>
            <p:cNvPr id="35" name="图片 34" descr="图表, 折线图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6" y="4154"/>
              <a:ext cx="2349" cy="1678"/>
            </a:xfrm>
            <a:prstGeom prst="rect">
              <a:avLst/>
            </a:prstGeom>
          </p:spPr>
        </p:pic>
        <p:pic>
          <p:nvPicPr>
            <p:cNvPr id="37" name="图片 36" descr="图表, 折线图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59" y="4196"/>
              <a:ext cx="2349" cy="1678"/>
            </a:xfrm>
            <a:prstGeom prst="rect">
              <a:avLst/>
            </a:prstGeom>
          </p:spPr>
        </p:pic>
        <p:pic>
          <p:nvPicPr>
            <p:cNvPr id="39" name="图片 38" descr="图表, 折线图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11" y="4227"/>
              <a:ext cx="2273" cy="1623"/>
            </a:xfrm>
            <a:prstGeom prst="rect">
              <a:avLst/>
            </a:prstGeom>
          </p:spPr>
        </p:pic>
        <p:pic>
          <p:nvPicPr>
            <p:cNvPr id="41" name="图片 40" descr="图表, 折线图&#10;&#10;描述已自动生成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9" y="6145"/>
              <a:ext cx="2331" cy="1665"/>
            </a:xfrm>
            <a:prstGeom prst="rect">
              <a:avLst/>
            </a:prstGeom>
          </p:spPr>
        </p:pic>
        <p:pic>
          <p:nvPicPr>
            <p:cNvPr id="43" name="图片 42" descr="图表&#10;&#10;中度可信度描述已自动生成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22" y="6134"/>
              <a:ext cx="2363" cy="1688"/>
            </a:xfrm>
            <a:prstGeom prst="rect">
              <a:avLst/>
            </a:prstGeom>
          </p:spPr>
        </p:pic>
        <p:pic>
          <p:nvPicPr>
            <p:cNvPr id="45" name="图片 44" descr="图表, 折线图&#10;&#10;描述已自动生成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06" y="6172"/>
              <a:ext cx="2343" cy="1673"/>
            </a:xfrm>
            <a:prstGeom prst="rect">
              <a:avLst/>
            </a:prstGeom>
          </p:spPr>
        </p:pic>
        <p:pic>
          <p:nvPicPr>
            <p:cNvPr id="47" name="图片 46" descr="图表, 折线图&#10;&#10;描述已自动生成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47" y="6141"/>
              <a:ext cx="2450" cy="1750"/>
            </a:xfrm>
            <a:prstGeom prst="rect">
              <a:avLst/>
            </a:prstGeom>
          </p:spPr>
        </p:pic>
        <p:pic>
          <p:nvPicPr>
            <p:cNvPr id="49" name="图片 48" descr="图表, 折线图&#10;&#10;描述已自动生成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11" y="6134"/>
              <a:ext cx="2353" cy="1681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-168" y="5721"/>
              <a:ext cx="124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/>
                <a:t>内存比较</a:t>
              </a:r>
              <a:endParaRPr kumimoji="1" lang="zh-CN" altLang="en-US" sz="1200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49342" y="59055"/>
            <a:ext cx="9144000" cy="2378212"/>
            <a:chOff x="-220" y="255"/>
            <a:chExt cx="14400" cy="3745"/>
          </a:xfrm>
        </p:grpSpPr>
        <p:sp>
          <p:nvSpPr>
            <p:cNvPr id="5" name="文本框 4"/>
            <p:cNvSpPr txBox="1"/>
            <p:nvPr/>
          </p:nvSpPr>
          <p:spPr>
            <a:xfrm>
              <a:off x="8640" y="1250"/>
              <a:ext cx="291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-220" y="2226"/>
              <a:ext cx="14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图片 10" descr="图表, 折线图&#10;&#10;描述已自动生成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9" y="255"/>
              <a:ext cx="2419" cy="1728"/>
            </a:xfrm>
            <a:prstGeom prst="rect">
              <a:avLst/>
            </a:prstGeom>
          </p:spPr>
        </p:pic>
        <p:pic>
          <p:nvPicPr>
            <p:cNvPr id="13" name="图片 12" descr="图表, 折线图, 直方图&#10;&#10;描述已自动生成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54" y="346"/>
              <a:ext cx="2353" cy="1681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59" y="302"/>
              <a:ext cx="2353" cy="1681"/>
            </a:xfrm>
            <a:prstGeom prst="rect">
              <a:avLst/>
            </a:prstGeom>
          </p:spPr>
        </p:pic>
        <p:pic>
          <p:nvPicPr>
            <p:cNvPr id="17" name="图片 16" descr="图表&#10;&#10;描述已自动生成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459" y="302"/>
              <a:ext cx="2353" cy="168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11" y="278"/>
              <a:ext cx="2353" cy="1681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9" y="2357"/>
              <a:ext cx="2301" cy="1643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958" y="2315"/>
              <a:ext cx="2359" cy="1685"/>
            </a:xfrm>
            <a:prstGeom prst="rect">
              <a:avLst/>
            </a:prstGeom>
          </p:spPr>
        </p:pic>
        <p:pic>
          <p:nvPicPr>
            <p:cNvPr id="25" name="图片 24" descr="图表, 折线图&#10;&#10;描述已自动生成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759" y="2274"/>
              <a:ext cx="2389" cy="1707"/>
            </a:xfrm>
            <a:prstGeom prst="rect">
              <a:avLst/>
            </a:prstGeom>
          </p:spPr>
        </p:pic>
        <p:pic>
          <p:nvPicPr>
            <p:cNvPr id="27" name="图片 26" descr="图表, 折线图&#10;&#10;描述已自动生成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447" y="2280"/>
              <a:ext cx="2349" cy="1678"/>
            </a:xfrm>
            <a:prstGeom prst="rect">
              <a:avLst/>
            </a:prstGeom>
          </p:spPr>
        </p:pic>
        <p:pic>
          <p:nvPicPr>
            <p:cNvPr id="29" name="图片 28" descr="图表, 折线图&#10;&#10;描述已自动生成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1211" y="2279"/>
              <a:ext cx="2298" cy="1642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-141" y="1852"/>
              <a:ext cx="184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CPU</a:t>
              </a:r>
              <a:r>
                <a:rPr kumimoji="1" lang="zh-CN" altLang="en-US" sz="1400" dirty="0"/>
                <a:t>比较</a:t>
              </a:r>
              <a:endParaRPr kumimoji="1" lang="zh-CN" altLang="en-US" sz="1400" dirty="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565" y="0"/>
            <a:ext cx="3493135" cy="2494915"/>
          </a:xfrm>
          <a:prstGeom prst="rect">
            <a:avLst/>
          </a:prstGeom>
        </p:spPr>
      </p:pic>
      <p:pic>
        <p:nvPicPr>
          <p:cNvPr id="25" name="图片 24" descr="图表, 折线图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" y="2675890"/>
            <a:ext cx="3451225" cy="2465705"/>
          </a:xfrm>
          <a:prstGeom prst="rect">
            <a:avLst/>
          </a:prstGeom>
        </p:spPr>
      </p:pic>
      <p:pic>
        <p:nvPicPr>
          <p:cNvPr id="33" name="图片 32" descr="图表, 折线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70" y="5080"/>
            <a:ext cx="3484880" cy="2489835"/>
          </a:xfrm>
          <a:prstGeom prst="rect">
            <a:avLst/>
          </a:prstGeom>
        </p:spPr>
      </p:pic>
      <p:pic>
        <p:nvPicPr>
          <p:cNvPr id="43" name="图片 42" descr="图表&#10;&#10;中度可信度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825" y="2651125"/>
            <a:ext cx="3489325" cy="24923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表, 直方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745" y="508635"/>
            <a:ext cx="2719705" cy="1812925"/>
          </a:xfrm>
          <a:prstGeom prst="rect">
            <a:avLst/>
          </a:prstGeom>
        </p:spPr>
      </p:pic>
      <p:pic>
        <p:nvPicPr>
          <p:cNvPr id="5" name="图片 4" descr="图表, 直方图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08635"/>
            <a:ext cx="2712720" cy="1808480"/>
          </a:xfrm>
          <a:prstGeom prst="rect">
            <a:avLst/>
          </a:prstGeom>
        </p:spPr>
      </p:pic>
      <p:pic>
        <p:nvPicPr>
          <p:cNvPr id="7" name="图片 6" descr="图表, 直方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990" y="508635"/>
            <a:ext cx="2722245" cy="1814830"/>
          </a:xfrm>
          <a:prstGeom prst="rect">
            <a:avLst/>
          </a:prstGeom>
        </p:spPr>
      </p:pic>
      <p:pic>
        <p:nvPicPr>
          <p:cNvPr id="9" name="图片 8" descr="图表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590" y="2571750"/>
            <a:ext cx="2828290" cy="1885950"/>
          </a:xfrm>
          <a:prstGeom prst="rect">
            <a:avLst/>
          </a:prstGeom>
        </p:spPr>
      </p:pic>
      <p:pic>
        <p:nvPicPr>
          <p:cNvPr id="11" name="图片 10" descr="图表, 直方图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905" y="2571750"/>
            <a:ext cx="2701925" cy="18859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0325" y="21310"/>
            <a:ext cx="117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I/O</a:t>
            </a:r>
            <a:r>
              <a:rPr kumimoji="1" lang="zh-CN" altLang="en-US" dirty="0"/>
              <a:t>比较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310782" y="1018216"/>
          <a:ext cx="8384643" cy="36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260"/>
                <a:gridCol w="5029200"/>
                <a:gridCol w="1889183"/>
              </a:tblGrid>
              <a:tr h="7336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成员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工作内容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工作量</a:t>
                      </a:r>
                      <a:endParaRPr lang="zh-CN" altLang="en-US" dirty="0"/>
                    </a:p>
                  </a:txBody>
                  <a:tcPr/>
                </a:tc>
              </a:tr>
              <a:tr h="7336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杨舜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实验设计，实验环境搭建，实验收集数据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25%</a:t>
                      </a:r>
                      <a:endParaRPr lang="zh-CN" altLang="en-US" dirty="0"/>
                    </a:p>
                  </a:txBody>
                  <a:tcPr/>
                </a:tc>
              </a:tr>
              <a:tr h="7336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徐沛楹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实验设计，实验代码编写，结果验证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25%</a:t>
                      </a:r>
                      <a:endParaRPr lang="zh-CN" altLang="en-US" dirty="0"/>
                    </a:p>
                  </a:txBody>
                  <a:tcPr/>
                </a:tc>
              </a:tr>
              <a:tr h="7336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姚嘉和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实验设计，环境测试，数据可视化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25%</a:t>
                      </a:r>
                      <a:endParaRPr lang="zh-CN" altLang="en-US" dirty="0"/>
                    </a:p>
                  </a:txBody>
                  <a:tcPr/>
                </a:tc>
              </a:tr>
              <a:tr h="7336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薛沁晨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实验设计，实验报告整理，</a:t>
                      </a:r>
                      <a:r>
                        <a:rPr lang="en-US" altLang="zh-CN" dirty="0"/>
                        <a:t>ppt</a:t>
                      </a:r>
                      <a:r>
                        <a:rPr lang="zh-CN" altLang="en-US" dirty="0"/>
                        <a:t>制作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25%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10783" y="457200"/>
            <a:ext cx="797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项目分工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Isosceles Tri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 descr="表格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705" y="90170"/>
            <a:ext cx="3669665" cy="2077085"/>
          </a:xfrm>
          <a:prstGeom prst="rect">
            <a:avLst/>
          </a:prstGeom>
        </p:spPr>
      </p:pic>
      <p:pic>
        <p:nvPicPr>
          <p:cNvPr id="15" name="图片 14" descr="表格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0" y="2668270"/>
            <a:ext cx="3480435" cy="2076450"/>
          </a:xfrm>
          <a:prstGeom prst="rect">
            <a:avLst/>
          </a:prstGeom>
        </p:spPr>
      </p:pic>
      <p:pic>
        <p:nvPicPr>
          <p:cNvPr id="25" name="图片 24" descr="表格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775" y="90805"/>
            <a:ext cx="3317240" cy="207581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33666" y="2248584"/>
            <a:ext cx="4129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err="1"/>
              <a:t>Mapreduce</a:t>
            </a:r>
            <a:r>
              <a:rPr kumimoji="1" lang="zh-CN" altLang="en-US" sz="1600" dirty="0"/>
              <a:t>在不同数据量下执行时间结果</a:t>
            </a:r>
            <a:endParaRPr kumimoji="1" lang="zh-CN" altLang="en-US" sz="1600" dirty="0"/>
          </a:p>
        </p:txBody>
      </p:sp>
      <p:sp>
        <p:nvSpPr>
          <p:cNvPr id="31" name="文本框 30"/>
          <p:cNvSpPr txBox="1"/>
          <p:nvPr/>
        </p:nvSpPr>
        <p:spPr>
          <a:xfrm>
            <a:off x="433666" y="4804946"/>
            <a:ext cx="3922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Spark</a:t>
            </a:r>
            <a:r>
              <a:rPr kumimoji="1" lang="zh-CN" altLang="en-US" sz="1600" dirty="0"/>
              <a:t> 在不同数据量下执行时间结果</a:t>
            </a:r>
            <a:endParaRPr kumimoji="1" lang="zh-CN" altLang="en-US" sz="1600" dirty="0"/>
          </a:p>
        </p:txBody>
      </p:sp>
      <p:sp>
        <p:nvSpPr>
          <p:cNvPr id="32" name="文本框 31"/>
          <p:cNvSpPr txBox="1"/>
          <p:nvPr/>
        </p:nvSpPr>
        <p:spPr>
          <a:xfrm>
            <a:off x="4288338" y="2263951"/>
            <a:ext cx="3922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Spark</a:t>
            </a:r>
            <a:r>
              <a:rPr kumimoji="1" lang="zh-CN" altLang="en-US" sz="1600" dirty="0"/>
              <a:t> 在不同节点数量下执行时间结果</a:t>
            </a:r>
            <a:endParaRPr kumimoji="1" lang="zh-CN" altLang="en-US" sz="1600" dirty="0"/>
          </a:p>
        </p:txBody>
      </p:sp>
      <p:pic>
        <p:nvPicPr>
          <p:cNvPr id="34" name="图片 33" descr="图表, 条形图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155" y="2630170"/>
            <a:ext cx="3691890" cy="21469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4412933" y="4744705"/>
            <a:ext cx="3922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MapReduce</a:t>
            </a:r>
            <a:r>
              <a:rPr kumimoji="1" lang="zh-CN" altLang="en-US" sz="1600" dirty="0"/>
              <a:t> 与 </a:t>
            </a:r>
            <a:r>
              <a:rPr kumimoji="1" lang="en-US" altLang="zh-CN" sz="1600" dirty="0"/>
              <a:t>Spark</a:t>
            </a:r>
            <a:r>
              <a:rPr kumimoji="1" lang="zh-CN" altLang="en-US" sz="1600" dirty="0"/>
              <a:t>处理时间对比</a:t>
            </a:r>
            <a:endParaRPr kumimoji="1" lang="zh-CN" alt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201" y="167085"/>
            <a:ext cx="8127999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111D4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简要呈现结果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4148425" y="2215286"/>
            <a:ext cx="576615" cy="834888"/>
          </a:xfrm>
          <a:custGeom>
            <a:avLst/>
            <a:gdLst/>
            <a:ahLst/>
            <a:cxnLst/>
            <a:rect l="l" t="t" r="r" b="b"/>
            <a:pathLst>
              <a:path w="576615" h="834888">
                <a:moveTo>
                  <a:pt x="576615" y="0"/>
                </a:moveTo>
                <a:moveTo>
                  <a:pt x="576615" y="0"/>
                </a:moveTo>
                <a:lnTo>
                  <a:pt x="0" y="834888"/>
                </a:lnTo>
              </a:path>
            </a:pathLst>
          </a:custGeom>
          <a:noFill/>
          <a:ln w="19050">
            <a:solidFill>
              <a:srgbClr val="3D4D8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Shape 2"/>
          <p:cNvSpPr/>
          <p:nvPr/>
        </p:nvSpPr>
        <p:spPr>
          <a:xfrm>
            <a:off x="4160714" y="1450417"/>
            <a:ext cx="564612" cy="751974"/>
          </a:xfrm>
          <a:custGeom>
            <a:avLst/>
            <a:gdLst/>
            <a:ahLst/>
            <a:cxnLst/>
            <a:rect l="l" t="t" r="r" b="b"/>
            <a:pathLst>
              <a:path w="564612" h="751974">
                <a:moveTo>
                  <a:pt x="0" y="0"/>
                </a:moveTo>
                <a:moveTo>
                  <a:pt x="0" y="0"/>
                </a:moveTo>
                <a:lnTo>
                  <a:pt x="564612" y="751974"/>
                </a:lnTo>
              </a:path>
            </a:pathLst>
          </a:custGeom>
          <a:noFill/>
          <a:ln w="19050">
            <a:solidFill>
              <a:srgbClr val="3D4D8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646624" y="1078530"/>
            <a:ext cx="556517" cy="556517"/>
          </a:xfrm>
          <a:custGeom>
            <a:avLst/>
            <a:gdLst/>
            <a:ahLst/>
            <a:cxnLst/>
            <a:rect l="l" t="t" r="r" b="b"/>
            <a:pathLst>
              <a:path w="556517" h="556517">
                <a:moveTo>
                  <a:pt x="0" y="0"/>
                </a:moveTo>
                <a:moveTo>
                  <a:pt x="0" y="0"/>
                </a:moveTo>
                <a:lnTo>
                  <a:pt x="556517" y="0"/>
                </a:lnTo>
                <a:lnTo>
                  <a:pt x="556517" y="556517"/>
                </a:lnTo>
                <a:lnTo>
                  <a:pt x="0" y="556517"/>
                </a:lnTo>
                <a:close/>
              </a:path>
            </a:pathLst>
          </a:custGeom>
          <a:solidFill>
            <a:srgbClr val="3D4D83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1203141" y="1359276"/>
            <a:ext cx="2868202" cy="0"/>
          </a:xfrm>
          <a:custGeom>
            <a:avLst/>
            <a:gdLst/>
            <a:ahLst/>
            <a:cxnLst/>
            <a:rect l="l" t="t" r="r" b="b"/>
            <a:pathLst>
              <a:path w="2868202">
                <a:moveTo>
                  <a:pt x="0" y="0"/>
                </a:moveTo>
                <a:moveTo>
                  <a:pt x="0" y="0"/>
                </a:moveTo>
                <a:lnTo>
                  <a:pt x="2868202" y="0"/>
                </a:lnTo>
              </a:path>
            </a:pathLst>
          </a:custGeom>
          <a:noFill/>
          <a:ln w="19050">
            <a:solidFill>
              <a:srgbClr val="3D4D8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056069" y="1350132"/>
            <a:ext cx="192640" cy="192640"/>
          </a:xfrm>
          <a:custGeom>
            <a:avLst/>
            <a:gdLst/>
            <a:ahLst/>
            <a:cxnLst/>
            <a:rect l="l" t="t" r="r" b="b"/>
            <a:pathLst>
              <a:path w="192640" h="192640">
                <a:moveTo>
                  <a:pt x="0" y="0"/>
                </a:moveTo>
                <a:moveTo>
                  <a:pt x="0" y="0"/>
                </a:moveTo>
                <a:lnTo>
                  <a:pt x="192640" y="0"/>
                </a:lnTo>
                <a:lnTo>
                  <a:pt x="192640" y="192640"/>
                </a:lnTo>
                <a:lnTo>
                  <a:pt x="0" y="192640"/>
                </a:lnTo>
                <a:close/>
              </a:path>
            </a:pathLst>
          </a:custGeom>
          <a:solidFill>
            <a:srgbClr val="3D4D83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4056069" y="2932872"/>
            <a:ext cx="192640" cy="192640"/>
          </a:xfrm>
          <a:custGeom>
            <a:avLst/>
            <a:gdLst/>
            <a:ahLst/>
            <a:cxnLst/>
            <a:rect l="l" t="t" r="r" b="b"/>
            <a:pathLst>
              <a:path w="192640" h="192640">
                <a:moveTo>
                  <a:pt x="0" y="0"/>
                </a:moveTo>
                <a:moveTo>
                  <a:pt x="0" y="0"/>
                </a:moveTo>
                <a:lnTo>
                  <a:pt x="192640" y="0"/>
                </a:lnTo>
                <a:lnTo>
                  <a:pt x="192640" y="192640"/>
                </a:lnTo>
                <a:lnTo>
                  <a:pt x="0" y="192640"/>
                </a:lnTo>
                <a:close/>
              </a:path>
            </a:pathLst>
          </a:custGeom>
          <a:solidFill>
            <a:srgbClr val="3D4D83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4838991" y="2211190"/>
            <a:ext cx="3224944" cy="0"/>
          </a:xfrm>
          <a:custGeom>
            <a:avLst/>
            <a:gdLst/>
            <a:ahLst/>
            <a:cxnLst/>
            <a:rect l="l" t="t" r="r" b="b"/>
            <a:pathLst>
              <a:path w="3224944">
                <a:moveTo>
                  <a:pt x="0" y="0"/>
                </a:moveTo>
                <a:moveTo>
                  <a:pt x="0" y="0"/>
                </a:moveTo>
                <a:lnTo>
                  <a:pt x="3224944" y="0"/>
                </a:lnTo>
              </a:path>
            </a:pathLst>
          </a:custGeom>
          <a:noFill/>
          <a:ln w="19050">
            <a:solidFill>
              <a:srgbClr val="3D4D8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8"/>
          <p:cNvSpPr/>
          <p:nvPr/>
        </p:nvSpPr>
        <p:spPr>
          <a:xfrm>
            <a:off x="7940859" y="1957076"/>
            <a:ext cx="556517" cy="556517"/>
          </a:xfrm>
          <a:custGeom>
            <a:avLst/>
            <a:gdLst/>
            <a:ahLst/>
            <a:cxnLst/>
            <a:rect l="l" t="t" r="r" b="b"/>
            <a:pathLst>
              <a:path w="556517" h="556517">
                <a:moveTo>
                  <a:pt x="0" y="0"/>
                </a:moveTo>
                <a:moveTo>
                  <a:pt x="0" y="0"/>
                </a:moveTo>
                <a:lnTo>
                  <a:pt x="556517" y="0"/>
                </a:lnTo>
                <a:lnTo>
                  <a:pt x="556517" y="556517"/>
                </a:lnTo>
                <a:lnTo>
                  <a:pt x="0" y="556517"/>
                </a:lnTo>
                <a:close/>
              </a:path>
            </a:pathLst>
          </a:custGeom>
          <a:solidFill>
            <a:srgbClr val="3D4D83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9"/>
          <p:cNvSpPr/>
          <p:nvPr/>
        </p:nvSpPr>
        <p:spPr>
          <a:xfrm>
            <a:off x="1203141" y="3113881"/>
            <a:ext cx="2886490" cy="2488"/>
          </a:xfrm>
          <a:custGeom>
            <a:avLst/>
            <a:gdLst/>
            <a:ahLst/>
            <a:cxnLst/>
            <a:rect l="l" t="t" r="r" b="b"/>
            <a:pathLst>
              <a:path w="2886490" h="2488">
                <a:moveTo>
                  <a:pt x="0" y="0"/>
                </a:moveTo>
                <a:moveTo>
                  <a:pt x="0" y="0"/>
                </a:moveTo>
                <a:lnTo>
                  <a:pt x="2886490" y="2488"/>
                </a:lnTo>
              </a:path>
            </a:pathLst>
          </a:custGeom>
          <a:noFill/>
          <a:ln w="19050">
            <a:solidFill>
              <a:srgbClr val="3D4D8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646624" y="2835622"/>
            <a:ext cx="556517" cy="556517"/>
          </a:xfrm>
          <a:custGeom>
            <a:avLst/>
            <a:gdLst/>
            <a:ahLst/>
            <a:cxnLst/>
            <a:rect l="l" t="t" r="r" b="b"/>
            <a:pathLst>
              <a:path w="556517" h="556517">
                <a:moveTo>
                  <a:pt x="0" y="0"/>
                </a:moveTo>
                <a:moveTo>
                  <a:pt x="0" y="0"/>
                </a:moveTo>
                <a:lnTo>
                  <a:pt x="556517" y="0"/>
                </a:lnTo>
                <a:lnTo>
                  <a:pt x="556517" y="556517"/>
                </a:lnTo>
                <a:lnTo>
                  <a:pt x="0" y="556517"/>
                </a:lnTo>
                <a:close/>
              </a:path>
            </a:pathLst>
          </a:custGeom>
          <a:solidFill>
            <a:srgbClr val="3D4D83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646624" y="1105962"/>
            <a:ext cx="556517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7940859" y="1984508"/>
            <a:ext cx="556517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646624" y="2862421"/>
            <a:ext cx="556517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1203141" y="957284"/>
            <a:ext cx="2852928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3D4D8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Spark 3节点性能表现</a:t>
            </a:r>
            <a:endParaRPr lang="en-US" sz="1440" dirty="0"/>
          </a:p>
        </p:txBody>
      </p:sp>
      <p:sp>
        <p:nvSpPr>
          <p:cNvPr id="17" name="Text 15"/>
          <p:cNvSpPr/>
          <p:nvPr/>
        </p:nvSpPr>
        <p:spPr>
          <a:xfrm>
            <a:off x="1203665" y="1359620"/>
            <a:ext cx="2852928" cy="12522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在固定3个节点的条件下，Spark处理不同数据量（6至18个月）的Pagerank任务时，显示出了较高的执行效率，特别是在处理数据</a:t>
            </a:r>
            <a:r>
              <a:rPr lang="zh-CN" altLang="en-US" sz="115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较大</a:t>
            </a:r>
            <a:r>
              <a:rPr lang="en-US" sz="115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时优势明显。通过对比资源使用情况，可以发现Spark在内存管理方面具有明显优势</a:t>
            </a:r>
            <a:r>
              <a:rPr lang="zh-CN" altLang="en-US" sz="115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zh-CN" altLang="en-US" sz="1150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4838689" y="1808486"/>
            <a:ext cx="3102169" cy="458267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 err="1">
                <a:solidFill>
                  <a:srgbClr val="3D4D8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MapReduce单任务处理限制</a:t>
            </a:r>
            <a:endParaRPr lang="en-US" sz="1440" dirty="0"/>
          </a:p>
        </p:txBody>
      </p:sp>
      <p:sp>
        <p:nvSpPr>
          <p:cNvPr id="19" name="Text 17"/>
          <p:cNvSpPr/>
          <p:nvPr/>
        </p:nvSpPr>
        <p:spPr>
          <a:xfrm>
            <a:off x="4838405" y="2210926"/>
            <a:ext cx="2852928" cy="10607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 err="1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MapReduce在处理迭代计算任务时表现出较低的效率，尤其是在单任务处理模式下，其依赖磁盘I</a:t>
            </a:r>
            <a:r>
              <a:rPr lang="en-US" sz="115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/O的特性导致在执行大规模图计算如Pagerank时速度较慢。</a:t>
            </a:r>
            <a:endParaRPr lang="en-US" sz="1440" dirty="0"/>
          </a:p>
        </p:txBody>
      </p:sp>
      <p:sp>
        <p:nvSpPr>
          <p:cNvPr id="20" name="Text 18"/>
          <p:cNvSpPr/>
          <p:nvPr/>
        </p:nvSpPr>
        <p:spPr>
          <a:xfrm>
            <a:off x="1203141" y="2704702"/>
            <a:ext cx="2852928" cy="45656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3D4D8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rPr>
              <a:t>Spark </a:t>
            </a:r>
            <a:r>
              <a:rPr lang="zh-CN" altLang="en-US" sz="1730" b="1" dirty="0">
                <a:solidFill>
                  <a:srgbClr val="3D4D8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rPr>
              <a:t>多</a:t>
            </a:r>
            <a:r>
              <a:rPr lang="en-US" sz="1730" b="1" dirty="0">
                <a:solidFill>
                  <a:srgbClr val="3D4D8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rPr>
              <a:t>节点</a:t>
            </a:r>
            <a:r>
              <a:rPr lang="zh-CN" altLang="en-US" sz="1730" b="1" dirty="0">
                <a:solidFill>
                  <a:srgbClr val="3D4D8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rPr>
              <a:t>扩展</a:t>
            </a:r>
            <a:r>
              <a:rPr lang="en-US" sz="1730" b="1" dirty="0">
                <a:solidFill>
                  <a:srgbClr val="3D4D8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  <a:sym typeface="+mn-ea"/>
              </a:rPr>
              <a:t>性能表现</a:t>
            </a:r>
            <a:endParaRPr lang="en-US" sz="1440" dirty="0"/>
          </a:p>
        </p:txBody>
      </p:sp>
      <p:sp>
        <p:nvSpPr>
          <p:cNvPr id="21" name="Text 19"/>
          <p:cNvSpPr/>
          <p:nvPr/>
        </p:nvSpPr>
        <p:spPr>
          <a:xfrm>
            <a:off x="1203141" y="3125512"/>
            <a:ext cx="2852928" cy="89789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通过对比</a:t>
            </a:r>
            <a:r>
              <a:rPr lang="zh-CN" altLang="en-US" sz="115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增加</a:t>
            </a:r>
            <a:r>
              <a:rPr lang="en-US" sz="115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Spark</a:t>
            </a:r>
            <a:r>
              <a:rPr lang="zh-CN" altLang="en-US" sz="115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节点数量重复实验</a:t>
            </a:r>
            <a:r>
              <a:rPr lang="en-US" sz="115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执行Pagerank，可以发现Spark在</a:t>
            </a:r>
            <a:r>
              <a:rPr lang="zh-CN" altLang="en-US" sz="115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扩展节点数量之后执行效率同样得到比较不错的性能提升</a:t>
            </a:r>
            <a:endParaRPr lang="zh-CN" altLang="en-US" sz="1150" dirty="0">
              <a:solidFill>
                <a:srgbClr val="000000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4646351" y="2114870"/>
            <a:ext cx="192640" cy="192640"/>
          </a:xfrm>
          <a:custGeom>
            <a:avLst/>
            <a:gdLst/>
            <a:ahLst/>
            <a:cxnLst/>
            <a:rect l="l" t="t" r="r" b="b"/>
            <a:pathLst>
              <a:path w="192640" h="192640">
                <a:moveTo>
                  <a:pt x="0" y="0"/>
                </a:moveTo>
                <a:moveTo>
                  <a:pt x="0" y="0"/>
                </a:moveTo>
                <a:lnTo>
                  <a:pt x="192640" y="0"/>
                </a:lnTo>
                <a:lnTo>
                  <a:pt x="192640" y="192640"/>
                </a:lnTo>
                <a:lnTo>
                  <a:pt x="0" y="192640"/>
                </a:lnTo>
                <a:close/>
              </a:path>
            </a:pathLst>
          </a:custGeom>
          <a:solidFill>
            <a:srgbClr val="3D4D83"/>
          </a:solid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16287" y="1025211"/>
            <a:ext cx="1085027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2E3E7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95202" y="2205990"/>
            <a:ext cx="8342856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3D4D8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结论</a:t>
            </a:r>
            <a:endParaRPr lang="en-US" sz="144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201" y="167085"/>
            <a:ext cx="8127999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111D4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简单分析趋势</a:t>
            </a:r>
            <a:endParaRPr lang="en-US" sz="1440" dirty="0"/>
          </a:p>
        </p:txBody>
      </p:sp>
      <p:grpSp>
        <p:nvGrpSpPr>
          <p:cNvPr id="35" name="组合 34"/>
          <p:cNvGrpSpPr/>
          <p:nvPr/>
        </p:nvGrpSpPr>
        <p:grpSpPr>
          <a:xfrm>
            <a:off x="0" y="913130"/>
            <a:ext cx="3091815" cy="1373368"/>
            <a:chOff x="335" y="1452"/>
            <a:chExt cx="5624" cy="2616"/>
          </a:xfrm>
        </p:grpSpPr>
        <p:sp>
          <p:nvSpPr>
            <p:cNvPr id="3" name="Shape 1"/>
            <p:cNvSpPr/>
            <p:nvPr/>
          </p:nvSpPr>
          <p:spPr>
            <a:xfrm>
              <a:off x="489" y="1467"/>
              <a:ext cx="833" cy="617"/>
            </a:xfrm>
            <a:custGeom>
              <a:avLst/>
              <a:gdLst/>
              <a:ahLst/>
              <a:cxnLst/>
              <a:rect l="l" t="t" r="r" b="b"/>
              <a:pathLst>
                <a:path w="528891" h="391522">
                  <a:moveTo>
                    <a:pt x="0" y="0"/>
                  </a:moveTo>
                  <a:moveTo>
                    <a:pt x="0" y="0"/>
                  </a:moveTo>
                  <a:lnTo>
                    <a:pt x="528891" y="0"/>
                  </a:lnTo>
                  <a:lnTo>
                    <a:pt x="528891" y="391522"/>
                  </a:lnTo>
                  <a:lnTo>
                    <a:pt x="0" y="391522"/>
                  </a:lnTo>
                  <a:close/>
                </a:path>
              </a:pathLst>
            </a:custGeom>
            <a:solidFill>
              <a:srgbClr val="3D4D8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Shape 2"/>
            <p:cNvSpPr/>
            <p:nvPr/>
          </p:nvSpPr>
          <p:spPr>
            <a:xfrm>
              <a:off x="1322" y="1458"/>
              <a:ext cx="4637" cy="2592"/>
            </a:xfrm>
            <a:custGeom>
              <a:avLst/>
              <a:gdLst/>
              <a:ahLst/>
              <a:cxnLst/>
              <a:rect l="l" t="t" r="r" b="b"/>
              <a:pathLst>
                <a:path w="2944368" h="1645920">
                  <a:moveTo>
                    <a:pt x="0" y="0"/>
                  </a:moveTo>
                  <a:moveTo>
                    <a:pt x="0" y="0"/>
                  </a:moveTo>
                  <a:lnTo>
                    <a:pt x="2944368" y="0"/>
                  </a:lnTo>
                  <a:lnTo>
                    <a:pt x="2944368" y="1645920"/>
                  </a:lnTo>
                  <a:lnTo>
                    <a:pt x="0" y="1645920"/>
                  </a:lnTo>
                  <a:close/>
                </a:path>
              </a:pathLst>
            </a:custGeom>
            <a:solidFill>
              <a:srgbClr val="3D4D83">
                <a:alpha val="10000"/>
              </a:srgbClr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 5"/>
            <p:cNvSpPr/>
            <p:nvPr/>
          </p:nvSpPr>
          <p:spPr>
            <a:xfrm>
              <a:off x="335" y="1452"/>
              <a:ext cx="1084" cy="870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1730" b="1" dirty="0">
                  <a:solidFill>
                    <a:srgbClr val="FFFF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01</a:t>
              </a:r>
              <a:endParaRPr lang="en-US" sz="144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1322" y="1545"/>
              <a:ext cx="4636" cy="870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1730" b="1" dirty="0">
                  <a:solidFill>
                    <a:srgbClr val="3D4D83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性能提升趋势</a:t>
              </a:r>
              <a:endParaRPr lang="en-US" sz="1440" dirty="0"/>
            </a:p>
          </p:txBody>
        </p:sp>
        <p:sp>
          <p:nvSpPr>
            <p:cNvPr id="9" name="Text 7"/>
            <p:cNvSpPr/>
            <p:nvPr/>
          </p:nvSpPr>
          <p:spPr>
            <a:xfrm>
              <a:off x="1322" y="2020"/>
              <a:ext cx="4637" cy="2048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just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1150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Spark在执行Pagerank时，随着数据量的增加和节点数量的增多，其性能优势逐渐显现，特别是在处理大规模数据集时，Spark展现出了更高的效率和速度。</a:t>
              </a:r>
              <a:endParaRPr lang="en-US" sz="1440" dirty="0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91135" y="2680335"/>
            <a:ext cx="2958353" cy="1487287"/>
            <a:chOff x="302" y="4976"/>
            <a:chExt cx="5658" cy="2592"/>
          </a:xfrm>
        </p:grpSpPr>
        <p:sp>
          <p:nvSpPr>
            <p:cNvPr id="5" name="Shape 3"/>
            <p:cNvSpPr/>
            <p:nvPr/>
          </p:nvSpPr>
          <p:spPr>
            <a:xfrm>
              <a:off x="1322" y="4976"/>
              <a:ext cx="4637" cy="2592"/>
            </a:xfrm>
            <a:custGeom>
              <a:avLst/>
              <a:gdLst/>
              <a:ahLst/>
              <a:cxnLst/>
              <a:rect l="l" t="t" r="r" b="b"/>
              <a:pathLst>
                <a:path w="2944368" h="1645920">
                  <a:moveTo>
                    <a:pt x="0" y="0"/>
                  </a:moveTo>
                  <a:moveTo>
                    <a:pt x="0" y="0"/>
                  </a:moveTo>
                  <a:lnTo>
                    <a:pt x="2944368" y="0"/>
                  </a:lnTo>
                  <a:lnTo>
                    <a:pt x="2944368" y="1645920"/>
                  </a:lnTo>
                  <a:lnTo>
                    <a:pt x="0" y="1645920"/>
                  </a:lnTo>
                  <a:close/>
                </a:path>
              </a:pathLst>
            </a:custGeom>
            <a:solidFill>
              <a:srgbClr val="3D4D83">
                <a:alpha val="10000"/>
              </a:srgbClr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 8"/>
            <p:cNvSpPr/>
            <p:nvPr/>
          </p:nvSpPr>
          <p:spPr>
            <a:xfrm>
              <a:off x="1323" y="5063"/>
              <a:ext cx="4637" cy="796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1730" b="1" dirty="0">
                  <a:solidFill>
                    <a:srgbClr val="3D4D83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资源利用优化</a:t>
              </a:r>
              <a:endParaRPr lang="en-US" sz="1440" dirty="0"/>
            </a:p>
          </p:txBody>
        </p:sp>
        <p:sp>
          <p:nvSpPr>
            <p:cNvPr id="11" name="Text 9"/>
            <p:cNvSpPr/>
            <p:nvPr/>
          </p:nvSpPr>
          <p:spPr>
            <a:xfrm>
              <a:off x="1322" y="5538"/>
              <a:ext cx="4637" cy="1565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just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1150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通过内存计算和RDD的优势，Spark能够更有效地利用系统资源，减少磁盘I/O操作，从而在执行Pagerank等迭代计算任务时，实现资源的高效调度和利用。</a:t>
              </a:r>
              <a:endParaRPr lang="en-US" sz="1440" dirty="0"/>
            </a:p>
          </p:txBody>
        </p:sp>
        <p:sp>
          <p:nvSpPr>
            <p:cNvPr id="16" name="Shape 14"/>
            <p:cNvSpPr/>
            <p:nvPr/>
          </p:nvSpPr>
          <p:spPr>
            <a:xfrm>
              <a:off x="489" y="4985"/>
              <a:ext cx="833" cy="617"/>
            </a:xfrm>
            <a:custGeom>
              <a:avLst/>
              <a:gdLst/>
              <a:ahLst/>
              <a:cxnLst/>
              <a:rect l="l" t="t" r="r" b="b"/>
              <a:pathLst>
                <a:path w="528891" h="391522">
                  <a:moveTo>
                    <a:pt x="0" y="0"/>
                  </a:moveTo>
                  <a:moveTo>
                    <a:pt x="0" y="0"/>
                  </a:moveTo>
                  <a:lnTo>
                    <a:pt x="528891" y="0"/>
                  </a:lnTo>
                  <a:lnTo>
                    <a:pt x="528891" y="391522"/>
                  </a:lnTo>
                  <a:lnTo>
                    <a:pt x="0" y="391522"/>
                  </a:lnTo>
                  <a:close/>
                </a:path>
              </a:pathLst>
            </a:custGeom>
            <a:solidFill>
              <a:srgbClr val="3D4D8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Text 15"/>
            <p:cNvSpPr/>
            <p:nvPr/>
          </p:nvSpPr>
          <p:spPr>
            <a:xfrm>
              <a:off x="302" y="4976"/>
              <a:ext cx="1165" cy="796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1730" b="1" dirty="0">
                  <a:solidFill>
                    <a:srgbClr val="FFFF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02</a:t>
              </a:r>
              <a:endParaRPr lang="en-US" sz="1440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728595" y="886460"/>
            <a:ext cx="6193790" cy="3950335"/>
            <a:chOff x="0" y="1396"/>
            <a:chExt cx="13542" cy="7317"/>
          </a:xfrm>
        </p:grpSpPr>
        <p:pic>
          <p:nvPicPr>
            <p:cNvPr id="20" name="Image 0" descr="preencoded.png"/>
            <p:cNvPicPr>
              <a:picLocks noChangeAspect="1"/>
            </p:cNvPicPr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1396"/>
              <a:ext cx="7123" cy="6384"/>
            </a:xfrm>
            <a:prstGeom prst="rect">
              <a:avLst/>
            </a:prstGeom>
          </p:spPr>
        </p:pic>
        <p:pic>
          <p:nvPicPr>
            <p:cNvPr id="21" name="Image 1" descr="preencoded.png"/>
            <p:cNvPicPr>
              <a:picLocks noChangeAspect="1"/>
            </p:cNvPicPr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0" y="1422"/>
              <a:ext cx="7123" cy="6927"/>
            </a:xfrm>
            <a:prstGeom prst="rect">
              <a:avLst/>
            </a:prstGeom>
          </p:spPr>
        </p:pic>
        <p:pic>
          <p:nvPicPr>
            <p:cNvPr id="22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590"/>
              <a:ext cx="7123" cy="7123"/>
            </a:xfrm>
            <a:prstGeom prst="rect">
              <a:avLst/>
            </a:prstGeom>
          </p:spPr>
        </p:pic>
        <p:sp>
          <p:nvSpPr>
            <p:cNvPr id="23" name="Text 1"/>
            <p:cNvSpPr/>
            <p:nvPr/>
          </p:nvSpPr>
          <p:spPr>
            <a:xfrm>
              <a:off x="6493" y="1723"/>
              <a:ext cx="6912" cy="846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p>
              <a:pPr marL="0" indent="0" algn="just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1730" b="1" dirty="0">
                  <a:solidFill>
                    <a:srgbClr val="6A7AB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Spark 性能优势明显</a:t>
              </a:r>
              <a:endParaRPr lang="en-US" sz="1440" dirty="0"/>
            </a:p>
          </p:txBody>
        </p:sp>
        <p:sp>
          <p:nvSpPr>
            <p:cNvPr id="24" name="Text 2"/>
            <p:cNvSpPr/>
            <p:nvPr/>
          </p:nvSpPr>
          <p:spPr>
            <a:xfrm>
              <a:off x="6493" y="2198"/>
              <a:ext cx="7049" cy="1663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p>
              <a:pPr marL="0" indent="0" algn="just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1150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在固定节点数和不同数据量的测试中，Spark 显示出比 MapReduce 更快的处理速度，特别是在处理大规模数据集时，其内存计算的优势尤为突出。</a:t>
              </a:r>
              <a:endParaRPr lang="en-US" sz="1440" dirty="0"/>
            </a:p>
          </p:txBody>
        </p:sp>
        <p:sp>
          <p:nvSpPr>
            <p:cNvPr id="25" name="Text 3"/>
            <p:cNvSpPr/>
            <p:nvPr/>
          </p:nvSpPr>
          <p:spPr>
            <a:xfrm>
              <a:off x="6493" y="3557"/>
              <a:ext cx="6912" cy="846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p>
              <a:pPr marL="0" indent="0" algn="just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1730" b="1" dirty="0">
                  <a:solidFill>
                    <a:srgbClr val="6A7AB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扩展性与效率并重</a:t>
              </a:r>
              <a:endParaRPr lang="en-US" sz="1440" dirty="0"/>
            </a:p>
          </p:txBody>
        </p:sp>
        <p:sp>
          <p:nvSpPr>
            <p:cNvPr id="26" name="Text 4"/>
            <p:cNvSpPr/>
            <p:nvPr/>
          </p:nvSpPr>
          <p:spPr>
            <a:xfrm>
              <a:off x="6493" y="4024"/>
              <a:ext cx="7049" cy="1663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p>
              <a:pPr marL="0" indent="0" algn="just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1150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当数据量固定而节点数量变化时，Spark 能够有效利用增加的节点资源，提高任务执行效率，展示了良好的水平扩展能力，而 MapReduce 在节点增加时性能提升有限。</a:t>
              </a:r>
              <a:endParaRPr lang="en-US" sz="1440" dirty="0"/>
            </a:p>
          </p:txBody>
        </p:sp>
        <p:sp>
          <p:nvSpPr>
            <p:cNvPr id="27" name="Text 5"/>
            <p:cNvSpPr/>
            <p:nvPr/>
          </p:nvSpPr>
          <p:spPr>
            <a:xfrm>
              <a:off x="6492" y="5547"/>
              <a:ext cx="6912" cy="846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p>
              <a:pPr marL="0" indent="0" algn="just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1730" b="1" dirty="0">
                  <a:solidFill>
                    <a:srgbClr val="6A7AB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适用场景明确划分</a:t>
              </a:r>
              <a:endParaRPr lang="en-US" sz="1440" dirty="0"/>
            </a:p>
          </p:txBody>
        </p:sp>
        <p:sp>
          <p:nvSpPr>
            <p:cNvPr id="28" name="Text 6"/>
            <p:cNvSpPr/>
            <p:nvPr/>
          </p:nvSpPr>
          <p:spPr>
            <a:xfrm>
              <a:off x="6493" y="6023"/>
              <a:ext cx="7049" cy="1663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p>
              <a:pPr marL="0" indent="0" algn="just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1150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测试结果表明，Spark 更适合需要快速迭代和实时处理的场景，如机器学习和图计算，而 MapReduce 则更适用于处理海量离线数据，两者各有千秋。</a:t>
              </a:r>
              <a:endParaRPr lang="en-US" sz="1440" dirty="0"/>
            </a:p>
          </p:txBody>
        </p:sp>
        <p:sp>
          <p:nvSpPr>
            <p:cNvPr id="29" name="Shape 7"/>
            <p:cNvSpPr/>
            <p:nvPr/>
          </p:nvSpPr>
          <p:spPr>
            <a:xfrm>
              <a:off x="4210" y="2844"/>
              <a:ext cx="787" cy="0"/>
            </a:xfrm>
            <a:custGeom>
              <a:avLst/>
              <a:gdLst/>
              <a:ahLst/>
              <a:cxnLst/>
              <a:rect l="l" t="t" r="r" b="b"/>
              <a:pathLst>
                <a:path w="499914">
                  <a:moveTo>
                    <a:pt x="0" y="0"/>
                  </a:moveTo>
                  <a:moveTo>
                    <a:pt x="0" y="0"/>
                  </a:moveTo>
                  <a:lnTo>
                    <a:pt x="499914" y="0"/>
                  </a:lnTo>
                </a:path>
              </a:pathLst>
            </a:custGeom>
            <a:noFill/>
            <a:ln w="19050">
              <a:solidFill>
                <a:srgbClr val="3D4D83"/>
              </a:solidFill>
              <a:prstDash val="solid"/>
              <a:headEnd type="none"/>
              <a:tailEnd type="arrow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" name="Shape 8"/>
            <p:cNvSpPr/>
            <p:nvPr/>
          </p:nvSpPr>
          <p:spPr>
            <a:xfrm>
              <a:off x="4980" y="4499"/>
              <a:ext cx="552" cy="0"/>
            </a:xfrm>
            <a:custGeom>
              <a:avLst/>
              <a:gdLst/>
              <a:ahLst/>
              <a:cxnLst/>
              <a:rect l="l" t="t" r="r" b="b"/>
              <a:pathLst>
                <a:path w="350493">
                  <a:moveTo>
                    <a:pt x="0" y="0"/>
                  </a:moveTo>
                  <a:moveTo>
                    <a:pt x="0" y="0"/>
                  </a:moveTo>
                  <a:lnTo>
                    <a:pt x="350493" y="0"/>
                  </a:lnTo>
                </a:path>
              </a:pathLst>
            </a:custGeom>
            <a:noFill/>
            <a:ln w="19050">
              <a:solidFill>
                <a:srgbClr val="3D4D83"/>
              </a:solidFill>
              <a:prstDash val="solid"/>
              <a:headEnd type="none"/>
              <a:tailEnd type="arrow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" name="Shape 9"/>
            <p:cNvSpPr/>
            <p:nvPr/>
          </p:nvSpPr>
          <p:spPr>
            <a:xfrm>
              <a:off x="4417" y="6304"/>
              <a:ext cx="1737" cy="0"/>
            </a:xfrm>
            <a:custGeom>
              <a:avLst/>
              <a:gdLst/>
              <a:ahLst/>
              <a:cxnLst/>
              <a:rect l="l" t="t" r="r" b="b"/>
              <a:pathLst>
                <a:path w="1103131">
                  <a:moveTo>
                    <a:pt x="0" y="0"/>
                  </a:moveTo>
                  <a:moveTo>
                    <a:pt x="0" y="0"/>
                  </a:moveTo>
                  <a:lnTo>
                    <a:pt x="1103131" y="0"/>
                  </a:lnTo>
                </a:path>
              </a:pathLst>
            </a:custGeom>
            <a:noFill/>
            <a:ln w="19050">
              <a:solidFill>
                <a:srgbClr val="3D4D83"/>
              </a:solidFill>
              <a:prstDash val="solid"/>
              <a:headEnd type="none"/>
              <a:tailEnd type="arrow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2" name="Text 10"/>
            <p:cNvSpPr/>
            <p:nvPr/>
          </p:nvSpPr>
          <p:spPr>
            <a:xfrm>
              <a:off x="2895" y="2455"/>
              <a:ext cx="1251" cy="1047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p>
              <a:pPr marL="0" indent="0" algn="ctr">
                <a:lnSpc>
                  <a:spcPct val="113000"/>
                </a:lnSpc>
                <a:spcBef>
                  <a:spcPts val="375"/>
                </a:spcBef>
                <a:buNone/>
              </a:pPr>
              <a:r>
                <a:rPr lang="en-US" sz="2160" b="1" dirty="0">
                  <a:solidFill>
                    <a:srgbClr val="FFFF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01</a:t>
              </a:r>
              <a:endParaRPr lang="en-US" sz="1440" dirty="0"/>
            </a:p>
          </p:txBody>
        </p:sp>
        <p:sp>
          <p:nvSpPr>
            <p:cNvPr id="33" name="Text 11"/>
            <p:cNvSpPr/>
            <p:nvPr/>
          </p:nvSpPr>
          <p:spPr>
            <a:xfrm>
              <a:off x="2528" y="4120"/>
              <a:ext cx="2066" cy="1047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p>
              <a:pPr marL="0" indent="0" algn="ctr">
                <a:lnSpc>
                  <a:spcPct val="113000"/>
                </a:lnSpc>
                <a:spcBef>
                  <a:spcPts val="375"/>
                </a:spcBef>
                <a:buNone/>
              </a:pPr>
              <a:r>
                <a:rPr lang="en-US" sz="2160" b="1" dirty="0">
                  <a:solidFill>
                    <a:srgbClr val="FFFF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02</a:t>
              </a:r>
              <a:endParaRPr lang="en-US" sz="1440" dirty="0"/>
            </a:p>
          </p:txBody>
        </p:sp>
        <p:sp>
          <p:nvSpPr>
            <p:cNvPr id="34" name="Text 12"/>
            <p:cNvSpPr/>
            <p:nvPr/>
          </p:nvSpPr>
          <p:spPr>
            <a:xfrm>
              <a:off x="2246" y="5912"/>
              <a:ext cx="2631" cy="1047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p>
              <a:pPr marL="0" indent="0" algn="ctr">
                <a:lnSpc>
                  <a:spcPct val="113000"/>
                </a:lnSpc>
                <a:spcBef>
                  <a:spcPts val="375"/>
                </a:spcBef>
                <a:buNone/>
              </a:pPr>
              <a:r>
                <a:rPr lang="en-US" sz="2160" b="1" dirty="0">
                  <a:solidFill>
                    <a:srgbClr val="FFFF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03</a:t>
              </a:r>
              <a:endParaRPr lang="en-US" sz="1440" dirty="0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16287" y="1025211"/>
            <a:ext cx="1085027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2E3E7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07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95202" y="2205990"/>
            <a:ext cx="8342856" cy="66351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sz="2880" b="1" dirty="0">
                <a:solidFill>
                  <a:srgbClr val="3D4D83"/>
                </a:solidFill>
                <a:latin typeface="Microsoft Yahei" pitchFamily="34" charset="0"/>
                <a:ea typeface="Microsoft Yahei" pitchFamily="34" charset="-122"/>
              </a:rPr>
              <a:t>感谢观看</a:t>
            </a:r>
            <a:endParaRPr lang="en-US" sz="144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86792" y="576488"/>
            <a:ext cx="4313208" cy="10881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4750" b="1" dirty="0">
                <a:solidFill>
                  <a:srgbClr val="3D4D83">
                    <a:alpha val="1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494077" y="837104"/>
            <a:ext cx="1675953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3D4D8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1440" dirty="0"/>
          </a:p>
        </p:txBody>
      </p:sp>
      <p:sp>
        <p:nvSpPr>
          <p:cNvPr id="4" name="Text 2"/>
          <p:cNvSpPr/>
          <p:nvPr/>
        </p:nvSpPr>
        <p:spPr>
          <a:xfrm>
            <a:off x="1520202" y="1810315"/>
            <a:ext cx="3236976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测试项目概述</a:t>
            </a:r>
            <a:endParaRPr lang="en-US" sz="1440" dirty="0"/>
          </a:p>
        </p:txBody>
      </p:sp>
      <p:sp>
        <p:nvSpPr>
          <p:cNvPr id="5" name="Text 3"/>
          <p:cNvSpPr/>
          <p:nvPr/>
        </p:nvSpPr>
        <p:spPr>
          <a:xfrm>
            <a:off x="966844" y="1764595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6" name="Text 4"/>
          <p:cNvSpPr/>
          <p:nvPr/>
        </p:nvSpPr>
        <p:spPr>
          <a:xfrm>
            <a:off x="5334968" y="1810315"/>
            <a:ext cx="3236855" cy="84124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dirty="0" err="1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Spark和MapReduce特点与区别</a:t>
            </a:r>
            <a:endParaRPr lang="en-US" sz="1440" dirty="0"/>
          </a:p>
        </p:txBody>
      </p:sp>
      <p:sp>
        <p:nvSpPr>
          <p:cNvPr id="7" name="Text 5"/>
          <p:cNvSpPr/>
          <p:nvPr/>
        </p:nvSpPr>
        <p:spPr>
          <a:xfrm>
            <a:off x="4781610" y="1764595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1520354" y="2438812"/>
            <a:ext cx="3236976" cy="47500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数据集介绍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966996" y="2393092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5334846" y="2438812"/>
            <a:ext cx="3236976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Spark执行Pagerank优势分析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4781488" y="2393092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1520281" y="3067310"/>
            <a:ext cx="3236976" cy="47500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结果分析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966924" y="3021590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5334846" y="3067310"/>
            <a:ext cx="3236976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结论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4781488" y="3021590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1544512" y="3695808"/>
            <a:ext cx="3236976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致谢</a:t>
            </a:r>
            <a:endParaRPr lang="en-US" sz="1440" dirty="0"/>
          </a:p>
        </p:txBody>
      </p:sp>
      <p:sp>
        <p:nvSpPr>
          <p:cNvPr id="17" name="Text 15"/>
          <p:cNvSpPr/>
          <p:nvPr/>
        </p:nvSpPr>
        <p:spPr>
          <a:xfrm>
            <a:off x="966733" y="3650088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07</a:t>
            </a:r>
            <a:endParaRPr lang="en-US" sz="14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16287" y="1025211"/>
            <a:ext cx="1085027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2E3E7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95202" y="2205990"/>
            <a:ext cx="8342856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3D4D8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测试项目概述</a:t>
            </a:r>
            <a:endParaRPr lang="en-US" sz="14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201" y="167085"/>
            <a:ext cx="8127999" cy="6400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111D4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测试目的</a:t>
            </a:r>
            <a:r>
              <a:rPr lang="zh-CN" altLang="en-US" sz="2590" b="1" dirty="0">
                <a:solidFill>
                  <a:srgbClr val="111D4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与内容</a:t>
            </a:r>
            <a:endParaRPr lang="zh-CN" altLang="en-US" sz="2590" b="1" dirty="0">
              <a:solidFill>
                <a:srgbClr val="111D44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83845" y="735330"/>
            <a:ext cx="5136515" cy="3995728"/>
            <a:chOff x="1238" y="1714"/>
            <a:chExt cx="11924" cy="3868"/>
          </a:xfrm>
        </p:grpSpPr>
        <p:pic>
          <p:nvPicPr>
            <p:cNvPr id="3" name="Image 0" descr="https://sgw-dx.xf-yun.com/api/v1/sparkdesk/_173432586691693e440bd51b54678bd7a865fcc20e346.jpg?authorization=c2ltcGxlLWp3dCBhaz1zcGFya2Rlc2s4MDAwMDAwMDAwMDE7ZXhwPTMzMTExMjU4NjY7YWxnbz1obWFjLXNoYTI1NjtzaWc9ZFNDeFA1YmFqaVFFNkhoZVZIMGJNcWt1RDRiUkdzM3Z0bzNKRURGNitPOD0=&amp;x_location=7YfmxI7B7uKO7jlRxIftd60YfXD=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9" y="1714"/>
              <a:ext cx="3596" cy="2020"/>
            </a:xfrm>
            <a:prstGeom prst="rect">
              <a:avLst/>
            </a:prstGeom>
          </p:spPr>
        </p:pic>
        <p:sp>
          <p:nvSpPr>
            <p:cNvPr id="4" name="Text 1"/>
            <p:cNvSpPr/>
            <p:nvPr/>
          </p:nvSpPr>
          <p:spPr>
            <a:xfrm>
              <a:off x="1238" y="3852"/>
              <a:ext cx="3917" cy="442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1730" b="1" dirty="0">
                  <a:solidFill>
                    <a:srgbClr val="3D4D83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性能对比目标</a:t>
              </a:r>
              <a:endParaRPr lang="en-US" sz="1440" dirty="0"/>
            </a:p>
          </p:txBody>
        </p:sp>
        <p:sp>
          <p:nvSpPr>
            <p:cNvPr id="5" name="Text 2"/>
            <p:cNvSpPr/>
            <p:nvPr/>
          </p:nvSpPr>
          <p:spPr>
            <a:xfrm>
              <a:off x="1296" y="4368"/>
              <a:ext cx="3802" cy="1212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just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1150" dirty="0" err="1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本测试旨在通过对比Spark和MapReduce在不同条件下执行Pagerank的性能，揭示两者在处理大规模数据时的效率差异</a:t>
              </a:r>
              <a:r>
                <a:rPr lang="en-US" sz="1150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。</a:t>
              </a:r>
              <a:endParaRPr lang="en-US" sz="1440" dirty="0"/>
            </a:p>
          </p:txBody>
        </p:sp>
        <p:pic>
          <p:nvPicPr>
            <p:cNvPr id="6" name="Image 1" descr="https://sgw-dx.xf-yun.com/api/v1/sparkdesk/_1734325873476fb7a79cebdb94146801b6ced01f43ac5.jpg?authorization=c2ltcGxlLWp3dCBhaz1zcGFya2Rlc2s4MDAwMDAwMDAwMDE7ZXhwPTMzMTExMjU4NzM7YWxnbz1obWFjLXNoYTI1NjtzaWc9TVA4akxQcmpwOCtzYTlrSHkvbU1lNXZacy83VG9KdVFEVWNDejRlV2dDQT0=&amp;x_location=7YfmxI7B7uKO7jlRxIftd60YfXD=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0" y="1714"/>
              <a:ext cx="3596" cy="2020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5242" y="3852"/>
              <a:ext cx="3917" cy="700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1730" b="1" dirty="0">
                  <a:solidFill>
                    <a:srgbClr val="3D4D83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数据量与节点数影响</a:t>
              </a:r>
              <a:endParaRPr lang="en-US" sz="1440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5357" y="4368"/>
              <a:ext cx="3802" cy="1041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just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1150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测试将固定3个节点，改变数据量以及固定12个月数据量，改变节点数量以观察不同配置下的性能表现。</a:t>
              </a:r>
              <a:endParaRPr lang="en-US" sz="1440" dirty="0"/>
            </a:p>
          </p:txBody>
        </p:sp>
        <p:pic>
          <p:nvPicPr>
            <p:cNvPr id="9" name="Image 2" descr="https://sgw-dx.xf-yun.com/api/v1/sparkdesk/_1734325881815875013ea866c461097953d0781e8bfa3.jpg?authorization=c2ltcGxlLWp3dCBhaz1zcGFya2Rlc2s4MDAwMDAwMDAwMDE7ZXhwPTMzMTExMjU4ODE7YWxnbz1obWFjLXNoYTI1NjtzaWc9WGl0NllpaGRIeDNSa0RZRFhDQU5zdzJ6ci9TUUYxbDdsNHpIU1Vzb3gxUT0=&amp;x_location=7YfmxI7B7uKO7jlRxIftd60YfXD=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3" y="1714"/>
              <a:ext cx="3596" cy="2020"/>
            </a:xfrm>
            <a:prstGeom prst="rect">
              <a:avLst/>
            </a:prstGeom>
          </p:spPr>
        </p:pic>
        <p:sp>
          <p:nvSpPr>
            <p:cNvPr id="10" name="Text 5"/>
            <p:cNvSpPr/>
            <p:nvPr/>
          </p:nvSpPr>
          <p:spPr>
            <a:xfrm>
              <a:off x="9245" y="3854"/>
              <a:ext cx="3917" cy="700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1730" b="1" dirty="0">
                  <a:solidFill>
                    <a:srgbClr val="3D4D83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Pagerank算法应用</a:t>
              </a:r>
              <a:endParaRPr lang="en-US" sz="1440" dirty="0"/>
            </a:p>
          </p:txBody>
        </p:sp>
        <p:sp>
          <p:nvSpPr>
            <p:cNvPr id="11" name="Text 6"/>
            <p:cNvSpPr/>
            <p:nvPr/>
          </p:nvSpPr>
          <p:spPr>
            <a:xfrm>
              <a:off x="9360" y="4370"/>
              <a:ext cx="3802" cy="1212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just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1150" dirty="0" err="1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通过执行Pagerank算法，评估Spark和MapReduce在图计算领域的适用性，为后续的数据处理和分析提供参考依据</a:t>
              </a:r>
              <a:r>
                <a:rPr lang="en-US" sz="1150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。</a:t>
              </a:r>
              <a:endParaRPr lang="en-US" sz="1440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028055" y="167005"/>
            <a:ext cx="2669540" cy="4808057"/>
            <a:chOff x="5488" y="1781"/>
            <a:chExt cx="8211" cy="4788"/>
          </a:xfrm>
        </p:grpSpPr>
        <p:sp>
          <p:nvSpPr>
            <p:cNvPr id="15" name="Text 1"/>
            <p:cNvSpPr/>
            <p:nvPr/>
          </p:nvSpPr>
          <p:spPr>
            <a:xfrm>
              <a:off x="5488" y="1781"/>
              <a:ext cx="7514" cy="465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p>
              <a:pPr marL="0" indent="0">
                <a:lnSpc>
                  <a:spcPct val="113000"/>
                </a:lnSpc>
                <a:spcBef>
                  <a:spcPts val="375"/>
                </a:spcBef>
                <a:buNone/>
              </a:pPr>
              <a:r>
                <a:rPr lang="en-US" sz="1585" b="1" dirty="0">
                  <a:solidFill>
                    <a:srgbClr val="3D4D83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固定节点不同数据量测试</a:t>
              </a:r>
              <a:endParaRPr lang="en-US" sz="1440" dirty="0"/>
            </a:p>
          </p:txBody>
        </p:sp>
        <p:sp>
          <p:nvSpPr>
            <p:cNvPr id="16" name="Text 2"/>
            <p:cNvSpPr/>
            <p:nvPr/>
          </p:nvSpPr>
          <p:spPr>
            <a:xfrm>
              <a:off x="5488" y="2248"/>
              <a:ext cx="8208" cy="1071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p>
              <a:pPr marL="0" indent="0" algn="just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1150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在保持计算节点数量不变的前提下，通过增加数据集的大小（从6个月到18个月），</a:t>
              </a:r>
              <a:r>
                <a:rPr lang="en-US" sz="1150" dirty="0" err="1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观察Spark和MapReduce处理Pagerank算法的性能变化，以评估两者对数据规模增长的适应性</a:t>
              </a:r>
              <a:r>
                <a:rPr lang="en-US" sz="1150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。</a:t>
              </a:r>
              <a:endParaRPr lang="en-US" sz="1440" dirty="0"/>
            </a:p>
          </p:txBody>
        </p:sp>
        <p:sp>
          <p:nvSpPr>
            <p:cNvPr id="17" name="Text 3"/>
            <p:cNvSpPr/>
            <p:nvPr/>
          </p:nvSpPr>
          <p:spPr>
            <a:xfrm>
              <a:off x="5488" y="3399"/>
              <a:ext cx="8209" cy="465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p>
              <a:pPr marL="0" indent="0">
                <a:lnSpc>
                  <a:spcPct val="113000"/>
                </a:lnSpc>
                <a:spcBef>
                  <a:spcPts val="375"/>
                </a:spcBef>
                <a:buNone/>
              </a:pPr>
              <a:r>
                <a:rPr lang="en-US" sz="1585" b="1" dirty="0">
                  <a:solidFill>
                    <a:srgbClr val="3D4D83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固定数据量不同节点测试</a:t>
              </a:r>
              <a:endParaRPr lang="en-US" sz="1440" dirty="0"/>
            </a:p>
          </p:txBody>
        </p:sp>
        <p:sp>
          <p:nvSpPr>
            <p:cNvPr id="18" name="Text 4"/>
            <p:cNvSpPr/>
            <p:nvPr/>
          </p:nvSpPr>
          <p:spPr>
            <a:xfrm>
              <a:off x="5488" y="3879"/>
              <a:ext cx="8208" cy="1071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p>
              <a:pPr marL="0" indent="0" algn="just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1150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控制数据集大小为12个月的数据量，改变参与计算的节点数（从1个到3个），专注于分析Spark框架下，节点数量对Pagerank执行效率的影响，揭示并行计算的优势。</a:t>
              </a:r>
              <a:endParaRPr lang="en-US" sz="1440" dirty="0"/>
            </a:p>
          </p:txBody>
        </p:sp>
        <p:sp>
          <p:nvSpPr>
            <p:cNvPr id="19" name="Text 5"/>
            <p:cNvSpPr/>
            <p:nvPr/>
          </p:nvSpPr>
          <p:spPr>
            <a:xfrm>
              <a:off x="5488" y="5031"/>
              <a:ext cx="7657" cy="465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p>
              <a:pPr marL="0" indent="0">
                <a:lnSpc>
                  <a:spcPct val="113000"/>
                </a:lnSpc>
                <a:spcBef>
                  <a:spcPts val="375"/>
                </a:spcBef>
                <a:buNone/>
              </a:pPr>
              <a:r>
                <a:rPr lang="en-US" sz="1585" b="1" dirty="0">
                  <a:solidFill>
                    <a:srgbClr val="3D4D83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性能对比综合分析</a:t>
              </a:r>
              <a:endParaRPr lang="en-US" sz="1440" dirty="0"/>
            </a:p>
          </p:txBody>
        </p:sp>
        <p:sp>
          <p:nvSpPr>
            <p:cNvPr id="20" name="Text 6"/>
            <p:cNvSpPr/>
            <p:nvPr/>
          </p:nvSpPr>
          <p:spPr>
            <a:xfrm>
              <a:off x="5488" y="5498"/>
              <a:ext cx="8211" cy="1071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p>
              <a:pPr marL="0" indent="0" algn="just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1150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结合前两项测试结果，进行Spark与MapReduce在执行Pagerank时的综合性能对比，包括执行时间、资源消耗等关键指标，旨在全面理解两者在不同条件下的表现差异。</a:t>
              </a:r>
              <a:endParaRPr lang="en-US" sz="1440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201" y="167085"/>
            <a:ext cx="8127999" cy="616323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sz="2590" b="1" dirty="0">
                <a:solidFill>
                  <a:srgbClr val="111D44"/>
                </a:solidFill>
                <a:latin typeface="Microsoft Yahei" pitchFamily="34" charset="0"/>
                <a:ea typeface="Microsoft Yahei" pitchFamily="34" charset="-122"/>
              </a:rPr>
              <a:t>实验环境</a:t>
            </a:r>
            <a:endParaRPr lang="en-US" sz="1440" dirty="0"/>
          </a:p>
        </p:txBody>
      </p:sp>
      <p:grpSp>
        <p:nvGrpSpPr>
          <p:cNvPr id="15" name="组合 14"/>
          <p:cNvGrpSpPr/>
          <p:nvPr/>
        </p:nvGrpSpPr>
        <p:grpSpPr>
          <a:xfrm>
            <a:off x="406400" y="967740"/>
            <a:ext cx="2176145" cy="1309370"/>
            <a:chOff x="715" y="1815"/>
            <a:chExt cx="3427" cy="2062"/>
          </a:xfrm>
        </p:grpSpPr>
        <p:sp>
          <p:nvSpPr>
            <p:cNvPr id="3" name="圆角矩形 2"/>
            <p:cNvSpPr/>
            <p:nvPr/>
          </p:nvSpPr>
          <p:spPr>
            <a:xfrm>
              <a:off x="1679" y="1815"/>
              <a:ext cx="1604" cy="903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350" dirty="0" err="1"/>
                <a:t>Namenode</a:t>
              </a:r>
              <a:endParaRPr kumimoji="1" lang="zh-CN" altLang="en-US" sz="1350" dirty="0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2538" y="2975"/>
              <a:ext cx="1604" cy="903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350"/>
                <a:t>DataNode</a:t>
              </a:r>
              <a:endParaRPr kumimoji="1" lang="zh-CN" altLang="en-US" sz="1350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715" y="2946"/>
              <a:ext cx="1604" cy="874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350" dirty="0" err="1"/>
                <a:t>DataNode</a:t>
              </a:r>
              <a:endParaRPr kumimoji="1" lang="zh-CN" altLang="en-US" sz="1350" dirty="0"/>
            </a:p>
          </p:txBody>
        </p:sp>
        <p:cxnSp>
          <p:nvCxnSpPr>
            <p:cNvPr id="10" name="直线箭头连接符 9"/>
            <p:cNvCxnSpPr>
              <a:stCxn id="7" idx="0"/>
              <a:endCxn id="3" idx="2"/>
            </p:cNvCxnSpPr>
            <p:nvPr/>
          </p:nvCxnSpPr>
          <p:spPr>
            <a:xfrm flipV="1">
              <a:off x="1517" y="2718"/>
              <a:ext cx="964" cy="2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箭头连接符 10"/>
            <p:cNvCxnSpPr>
              <a:stCxn id="5" idx="0"/>
              <a:endCxn id="3" idx="2"/>
            </p:cNvCxnSpPr>
            <p:nvPr/>
          </p:nvCxnSpPr>
          <p:spPr>
            <a:xfrm flipH="1" flipV="1">
              <a:off x="2481" y="2718"/>
              <a:ext cx="859" cy="25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 descr="表格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5577" y="1232371"/>
            <a:ext cx="3641052" cy="2609222"/>
          </a:xfrm>
          <a:prstGeom prst="rect">
            <a:avLst/>
          </a:prstGeom>
        </p:spPr>
      </p:pic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2890338" y="1232370"/>
          <a:ext cx="1914810" cy="26092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3326"/>
                <a:gridCol w="971484"/>
              </a:tblGrid>
              <a:tr h="4311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Docker</a:t>
                      </a:r>
                      <a:r>
                        <a:rPr lang="zh-CN" altLang="en-US" sz="1100" u="none" strike="noStrike" dirty="0">
                          <a:effectLst/>
                        </a:rPr>
                        <a:t>资源分配限制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cPr/>
                </a:tc>
              </a:tr>
              <a:tr h="45853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节点名称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内存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</a:tr>
              <a:tr h="429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NameNode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16GB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</a:tr>
              <a:tr h="429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DataNode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16GB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</a:tr>
              <a:tr h="429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Master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16GB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</a:tr>
              <a:tr h="429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Worker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16GB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453390" y="2936875"/>
            <a:ext cx="2094230" cy="1406525"/>
            <a:chOff x="715" y="4267"/>
            <a:chExt cx="3298" cy="2215"/>
          </a:xfrm>
        </p:grpSpPr>
        <p:sp>
          <p:nvSpPr>
            <p:cNvPr id="4" name="圆角矩形 3"/>
            <p:cNvSpPr/>
            <p:nvPr/>
          </p:nvSpPr>
          <p:spPr>
            <a:xfrm>
              <a:off x="1728" y="4267"/>
              <a:ext cx="1359" cy="752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350" dirty="0"/>
                <a:t>Master</a:t>
              </a:r>
              <a:endParaRPr kumimoji="1" lang="zh-CN" altLang="en-US" sz="1350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2529" y="5237"/>
              <a:ext cx="1485" cy="752"/>
            </a:xfrm>
            <a:prstGeom prst="roundRect">
              <a:avLst/>
            </a:prstGeom>
            <a:solidFill>
              <a:srgbClr val="FFCE5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350" dirty="0"/>
                <a:t>Worker</a:t>
              </a:r>
              <a:endParaRPr kumimoji="1" lang="zh-CN" altLang="en-US" sz="1350" dirty="0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715" y="5237"/>
              <a:ext cx="1474" cy="744"/>
            </a:xfrm>
            <a:prstGeom prst="roundRect">
              <a:avLst/>
            </a:prstGeom>
            <a:solidFill>
              <a:srgbClr val="FFCE5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350" dirty="0"/>
                <a:t>Worker</a:t>
              </a:r>
              <a:endParaRPr kumimoji="1" lang="zh-CN" altLang="en-US" sz="1350" dirty="0"/>
            </a:p>
          </p:txBody>
        </p:sp>
        <p:cxnSp>
          <p:nvCxnSpPr>
            <p:cNvPr id="12" name="直线箭头连接符 11"/>
            <p:cNvCxnSpPr>
              <a:stCxn id="9" idx="0"/>
              <a:endCxn id="4" idx="2"/>
            </p:cNvCxnSpPr>
            <p:nvPr/>
          </p:nvCxnSpPr>
          <p:spPr>
            <a:xfrm flipV="1">
              <a:off x="1453" y="5019"/>
              <a:ext cx="954" cy="2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/>
            <p:cNvCxnSpPr>
              <a:stCxn id="8" idx="0"/>
              <a:endCxn id="4" idx="2"/>
            </p:cNvCxnSpPr>
            <p:nvPr/>
          </p:nvCxnSpPr>
          <p:spPr>
            <a:xfrm flipH="1" flipV="1">
              <a:off x="2407" y="5019"/>
              <a:ext cx="865" cy="2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/>
            <p:cNvSpPr txBox="1"/>
            <p:nvPr/>
          </p:nvSpPr>
          <p:spPr>
            <a:xfrm>
              <a:off x="1679" y="5466"/>
              <a:ext cx="120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600"/>
                <a:t>......</a:t>
              </a:r>
              <a:endParaRPr lang="en-US" altLang="zh-CN" sz="360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16287" y="1025211"/>
            <a:ext cx="1085027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2E3E7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95202" y="2205990"/>
            <a:ext cx="8342856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3D4D8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Spark和MapReduce特点与区别</a:t>
            </a:r>
            <a:endParaRPr lang="en-US" sz="14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201" y="108665"/>
            <a:ext cx="8127999" cy="616323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altLang="zh-CN" sz="2590" b="1" dirty="0">
                <a:solidFill>
                  <a:srgbClr val="111D4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Spark</a:t>
            </a:r>
            <a:r>
              <a:rPr lang="zh-CN" altLang="en-US" sz="2590" b="1" dirty="0">
                <a:solidFill>
                  <a:srgbClr val="111D4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和</a:t>
            </a:r>
            <a:r>
              <a:rPr lang="en-US" sz="2590" b="1" dirty="0">
                <a:solidFill>
                  <a:srgbClr val="111D4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MapReduce特点</a:t>
            </a:r>
            <a:endParaRPr lang="en-US" sz="1440" dirty="0"/>
          </a:p>
        </p:txBody>
      </p:sp>
      <p:grpSp>
        <p:nvGrpSpPr>
          <p:cNvPr id="5" name="组合 4"/>
          <p:cNvGrpSpPr/>
          <p:nvPr/>
        </p:nvGrpSpPr>
        <p:grpSpPr>
          <a:xfrm>
            <a:off x="512445" y="688975"/>
            <a:ext cx="8091805" cy="2522855"/>
            <a:chOff x="718" y="1485"/>
            <a:chExt cx="13032" cy="5444"/>
          </a:xfrm>
        </p:grpSpPr>
        <p:pic>
          <p:nvPicPr>
            <p:cNvPr id="3" name="Image 0" descr="https://sgw-dx.xf-yun.com/api/v1/sparkdesk/_1734325869563d5d1dcb6075a4d4ca31cc21e4d21890f.jpg?authorization=c2ltcGxlLWp3dCBhaz1zcGFya2Rlc2s4MDAwMDAwMDAwMDE7ZXhwPTMzMTExMjU4Njk7YWxnbz1obWFjLXNoYTI1NjtzaWc9ZmdDMDlObUVsSGFkMUJSS3FkZlRXT09JVnN1QjRFazdlZjl4Y25LWWVyMD0=&amp;x_location=7YfmxI7B7uKO7jlRxIftd60YfXD=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796" y="4700"/>
              <a:ext cx="3962" cy="2229"/>
            </a:xfrm>
            <a:prstGeom prst="rect">
              <a:avLst/>
            </a:prstGeom>
          </p:spPr>
        </p:pic>
        <p:sp>
          <p:nvSpPr>
            <p:cNvPr id="4" name="Text 1"/>
            <p:cNvSpPr/>
            <p:nvPr/>
          </p:nvSpPr>
          <p:spPr>
            <a:xfrm>
              <a:off x="718" y="1536"/>
              <a:ext cx="4118" cy="985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altLang="zh-CN" sz="1730" b="1" dirty="0">
                  <a:solidFill>
                    <a:srgbClr val="6A7AB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Mapreduce</a:t>
              </a:r>
              <a:r>
                <a:rPr lang="zh-CN" altLang="en-US" sz="1730" b="1" dirty="0">
                  <a:solidFill>
                    <a:srgbClr val="6A7AB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：</a:t>
              </a:r>
              <a:r>
                <a:rPr lang="en-US" sz="1730" b="1" dirty="0">
                  <a:solidFill>
                    <a:srgbClr val="6A7AB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磁盘存储</a:t>
              </a:r>
              <a:endParaRPr lang="en-US" sz="1440" dirty="0"/>
            </a:p>
          </p:txBody>
        </p:sp>
        <p:pic>
          <p:nvPicPr>
            <p:cNvPr id="6" name="Image 1" descr="https://sgw-dx.xf-yun.com/api/v1/sparkdesk/_173432587512995817a8d62c944de85860571fac5e050.jpg?authorization=c2ltcGxlLWp3dCBhaz1zcGFya2Rlc2s4MDAwMDAwMDAwMDE7ZXhwPTMzMTExMjU4NzU7YWxnbz1obWFjLXNoYTI1NjtzaWc9TDY1eDVvbTdzYUtEZ0haUXE3dkpPSlRrV0liSjJoZ3RiUW1oa2ZFTVd3cz0=&amp;x_location=7YfmxI7B7uKO7jlRxIftd60YfXD="/>
            <p:cNvPicPr>
              <a:picLocks noChangeAspect="1"/>
            </p:cNvPicPr>
            <p:nvPr/>
          </p:nvPicPr>
          <p:blipFill>
            <a:blip r:embed="rId3"/>
            <a:srcRect l="154" r="154"/>
            <a:stretch>
              <a:fillRect/>
            </a:stretch>
          </p:blipFill>
          <p:spPr>
            <a:xfrm>
              <a:off x="5193" y="4700"/>
              <a:ext cx="3962" cy="2229"/>
            </a:xfrm>
            <a:prstGeom prst="rect">
              <a:avLst/>
            </a:prstGeom>
          </p:spPr>
        </p:pic>
        <p:pic>
          <p:nvPicPr>
            <p:cNvPr id="9" name="Image 2" descr="https://sgw-dx.xf-yun.com/api/v1/sparkdesk/_1734325879817257078eeea464aa390e13c50838c3cc5.jpg?authorization=c2ltcGxlLWp3dCBhaz1zcGFya2Rlc2s4MDAwMDAwMDAwMDE7ZXhwPTMzMTExMjU4Nzk7YWxnbz1obWFjLXNoYTI1NjtzaWc9UlNuTkR6Z3UyeDJrVGQ5M3dFV1NKYVNBMlZia2lZd0dSQWJNall4Nm5Dcz0=&amp;x_location=7YfmxI7B7uKO7jlRxIftd60YfXD="/>
            <p:cNvPicPr>
              <a:picLocks noChangeAspect="1"/>
            </p:cNvPicPr>
            <p:nvPr/>
          </p:nvPicPr>
          <p:blipFill>
            <a:blip r:embed="rId4"/>
            <a:srcRect l="154" r="154"/>
            <a:stretch>
              <a:fillRect/>
            </a:stretch>
          </p:blipFill>
          <p:spPr>
            <a:xfrm>
              <a:off x="9609" y="4700"/>
              <a:ext cx="3962" cy="2229"/>
            </a:xfrm>
            <a:prstGeom prst="rect">
              <a:avLst/>
            </a:prstGeom>
          </p:spPr>
        </p:pic>
        <p:sp>
          <p:nvSpPr>
            <p:cNvPr id="11" name="Text 6"/>
            <p:cNvSpPr/>
            <p:nvPr/>
          </p:nvSpPr>
          <p:spPr>
            <a:xfrm>
              <a:off x="774" y="2577"/>
              <a:ext cx="4118" cy="1938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just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1150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MapReduce依赖磁盘进行数据存储，适合处理大规模数据集。通过将数据分块存储在多个节点上，MapReduce能够高效地处理和分析海量离线数据。</a:t>
              </a:r>
              <a:endParaRPr lang="en-US" sz="1440" dirty="0"/>
            </a:p>
          </p:txBody>
        </p:sp>
        <p:sp>
          <p:nvSpPr>
            <p:cNvPr id="13" name="Text 1"/>
            <p:cNvSpPr/>
            <p:nvPr/>
          </p:nvSpPr>
          <p:spPr>
            <a:xfrm>
              <a:off x="5037" y="1503"/>
              <a:ext cx="4118" cy="985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altLang="zh-CN" sz="1730" b="1" dirty="0">
                  <a:solidFill>
                    <a:srgbClr val="6A7AB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Spark</a:t>
              </a:r>
              <a:r>
                <a:rPr lang="zh-CN" altLang="en-US" sz="1730" b="1" dirty="0">
                  <a:solidFill>
                    <a:srgbClr val="6A7AB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：内存计算</a:t>
              </a:r>
              <a:endParaRPr lang="en-US" sz="1440" dirty="0"/>
            </a:p>
          </p:txBody>
        </p:sp>
        <p:sp>
          <p:nvSpPr>
            <p:cNvPr id="14" name="Text 1"/>
            <p:cNvSpPr/>
            <p:nvPr/>
          </p:nvSpPr>
          <p:spPr>
            <a:xfrm>
              <a:off x="9453" y="1485"/>
              <a:ext cx="4118" cy="985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altLang="zh-CN" sz="1730" b="1" dirty="0">
                  <a:solidFill>
                    <a:srgbClr val="6A7AB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Spark</a:t>
              </a:r>
              <a:r>
                <a:rPr lang="zh-CN" altLang="en-US" sz="1730" b="1" dirty="0">
                  <a:solidFill>
                    <a:srgbClr val="6A7AB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：迭代计算优势</a:t>
              </a:r>
              <a:endParaRPr lang="en-US" sz="1440" dirty="0"/>
            </a:p>
          </p:txBody>
        </p:sp>
        <p:sp>
          <p:nvSpPr>
            <p:cNvPr id="16" name="Text 6"/>
            <p:cNvSpPr/>
            <p:nvPr/>
          </p:nvSpPr>
          <p:spPr>
            <a:xfrm>
              <a:off x="9632" y="2697"/>
              <a:ext cx="4118" cy="1949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just">
                <a:lnSpc>
                  <a:spcPct val="101000"/>
                </a:lnSpc>
                <a:spcBef>
                  <a:spcPts val="375"/>
                </a:spcBef>
                <a:buNone/>
              </a:pPr>
              <a:r>
                <a:rPr lang="en-US" altLang="zh-CN" sz="1150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Spark的RDD设计优化了迭代计算过程，特别适合于机器学习和图计算等需要多次数据遍历的场景，提高了计算效率。</a:t>
              </a:r>
              <a:endParaRPr lang="en-US" altLang="zh-CN" sz="1440" dirty="0"/>
            </a:p>
          </p:txBody>
        </p:sp>
        <p:sp>
          <p:nvSpPr>
            <p:cNvPr id="17" name="Text 6"/>
            <p:cNvSpPr/>
            <p:nvPr/>
          </p:nvSpPr>
          <p:spPr>
            <a:xfrm>
              <a:off x="5206" y="2952"/>
              <a:ext cx="4118" cy="1180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just">
                <a:lnSpc>
                  <a:spcPct val="101000"/>
                </a:lnSpc>
                <a:spcBef>
                  <a:spcPts val="375"/>
                </a:spcBef>
                <a:buNone/>
              </a:pPr>
              <a:r>
                <a:rPr lang="en-US" altLang="zh-CN" sz="1150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Spark通过内存计算显著减少了磁盘I/O操作，从而大幅提升数据处理速度。</a:t>
              </a:r>
              <a:endParaRPr lang="en-US" altLang="zh-CN" sz="1440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12495" y="3474720"/>
            <a:ext cx="7216826" cy="1555160"/>
            <a:chOff x="1018" y="2533"/>
            <a:chExt cx="12363" cy="3763"/>
          </a:xfrm>
        </p:grpSpPr>
        <p:sp>
          <p:nvSpPr>
            <p:cNvPr id="8" name="Shape 2"/>
            <p:cNvSpPr/>
            <p:nvPr/>
          </p:nvSpPr>
          <p:spPr>
            <a:xfrm>
              <a:off x="6552" y="3353"/>
              <a:ext cx="889" cy="1184"/>
            </a:xfrm>
            <a:custGeom>
              <a:avLst/>
              <a:gdLst/>
              <a:ahLst/>
              <a:cxnLst/>
              <a:rect l="l" t="t" r="r" b="b"/>
              <a:pathLst>
                <a:path w="564612" h="751974">
                  <a:moveTo>
                    <a:pt x="0" y="0"/>
                  </a:moveTo>
                  <a:moveTo>
                    <a:pt x="0" y="0"/>
                  </a:moveTo>
                  <a:lnTo>
                    <a:pt x="564612" y="751974"/>
                  </a:lnTo>
                </a:path>
              </a:pathLst>
            </a:custGeom>
            <a:noFill/>
            <a:ln w="19050">
              <a:solidFill>
                <a:srgbClr val="3D4D83"/>
              </a:solidFill>
              <a:prstDash val="solid"/>
              <a:headEnd type="none"/>
              <a:tailEnd type="none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" name="Shape 3"/>
            <p:cNvSpPr/>
            <p:nvPr/>
          </p:nvSpPr>
          <p:spPr>
            <a:xfrm>
              <a:off x="1018" y="2768"/>
              <a:ext cx="876" cy="876"/>
            </a:xfrm>
            <a:custGeom>
              <a:avLst/>
              <a:gdLst/>
              <a:ahLst/>
              <a:cxnLst/>
              <a:rect l="l" t="t" r="r" b="b"/>
              <a:pathLst>
                <a:path w="556517" h="556517">
                  <a:moveTo>
                    <a:pt x="0" y="0"/>
                  </a:moveTo>
                  <a:moveTo>
                    <a:pt x="0" y="0"/>
                  </a:moveTo>
                  <a:lnTo>
                    <a:pt x="556517" y="0"/>
                  </a:lnTo>
                  <a:lnTo>
                    <a:pt x="556517" y="556517"/>
                  </a:lnTo>
                  <a:lnTo>
                    <a:pt x="0" y="556517"/>
                  </a:lnTo>
                  <a:close/>
                </a:path>
              </a:pathLst>
            </a:custGeom>
            <a:solidFill>
              <a:srgbClr val="3D4D83"/>
            </a:solidFill>
          </p:spPr>
          <p:txBody>
            <a:bodyPr/>
            <a:p>
              <a:endParaRPr lang="zh-CN" altLang="en-US"/>
            </a:p>
          </p:txBody>
        </p:sp>
        <p:sp>
          <p:nvSpPr>
            <p:cNvPr id="12" name="Shape 4"/>
            <p:cNvSpPr/>
            <p:nvPr/>
          </p:nvSpPr>
          <p:spPr>
            <a:xfrm>
              <a:off x="1895" y="3210"/>
              <a:ext cx="4517" cy="0"/>
            </a:xfrm>
            <a:custGeom>
              <a:avLst/>
              <a:gdLst/>
              <a:ahLst/>
              <a:cxnLst/>
              <a:rect l="l" t="t" r="r" b="b"/>
              <a:pathLst>
                <a:path w="2868202">
                  <a:moveTo>
                    <a:pt x="0" y="0"/>
                  </a:moveTo>
                  <a:moveTo>
                    <a:pt x="0" y="0"/>
                  </a:moveTo>
                  <a:lnTo>
                    <a:pt x="2868202" y="0"/>
                  </a:lnTo>
                </a:path>
              </a:pathLst>
            </a:custGeom>
            <a:noFill/>
            <a:ln w="19050">
              <a:solidFill>
                <a:srgbClr val="3D4D83"/>
              </a:solidFill>
              <a:prstDash val="solid"/>
              <a:headEnd type="none"/>
              <a:tailEnd type="none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" name="Shape 5"/>
            <p:cNvSpPr/>
            <p:nvPr/>
          </p:nvSpPr>
          <p:spPr>
            <a:xfrm>
              <a:off x="6388" y="3195"/>
              <a:ext cx="303" cy="303"/>
            </a:xfrm>
            <a:custGeom>
              <a:avLst/>
              <a:gdLst/>
              <a:ahLst/>
              <a:cxnLst/>
              <a:rect l="l" t="t" r="r" b="b"/>
              <a:pathLst>
                <a:path w="192640" h="192640">
                  <a:moveTo>
                    <a:pt x="0" y="0"/>
                  </a:moveTo>
                  <a:moveTo>
                    <a:pt x="0" y="0"/>
                  </a:moveTo>
                  <a:lnTo>
                    <a:pt x="192640" y="0"/>
                  </a:lnTo>
                  <a:lnTo>
                    <a:pt x="192640" y="192640"/>
                  </a:lnTo>
                  <a:lnTo>
                    <a:pt x="0" y="192640"/>
                  </a:lnTo>
                  <a:close/>
                </a:path>
              </a:pathLst>
            </a:custGeom>
            <a:solidFill>
              <a:srgbClr val="3D4D83"/>
            </a:solidFill>
          </p:spPr>
          <p:txBody>
            <a:bodyPr/>
            <a:p>
              <a:endParaRPr lang="zh-CN" altLang="en-US"/>
            </a:p>
          </p:txBody>
        </p:sp>
        <p:sp>
          <p:nvSpPr>
            <p:cNvPr id="18" name="Shape 7"/>
            <p:cNvSpPr/>
            <p:nvPr/>
          </p:nvSpPr>
          <p:spPr>
            <a:xfrm>
              <a:off x="7620" y="4551"/>
              <a:ext cx="5079" cy="0"/>
            </a:xfrm>
            <a:custGeom>
              <a:avLst/>
              <a:gdLst/>
              <a:ahLst/>
              <a:cxnLst/>
              <a:rect l="l" t="t" r="r" b="b"/>
              <a:pathLst>
                <a:path w="3224944">
                  <a:moveTo>
                    <a:pt x="0" y="0"/>
                  </a:moveTo>
                  <a:moveTo>
                    <a:pt x="0" y="0"/>
                  </a:moveTo>
                  <a:lnTo>
                    <a:pt x="3224944" y="0"/>
                  </a:lnTo>
                </a:path>
              </a:pathLst>
            </a:custGeom>
            <a:noFill/>
            <a:ln w="19050">
              <a:solidFill>
                <a:srgbClr val="3D4D83"/>
              </a:solidFill>
              <a:prstDash val="solid"/>
              <a:headEnd type="none"/>
              <a:tailEnd type="none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" name="Shape 8"/>
            <p:cNvSpPr/>
            <p:nvPr/>
          </p:nvSpPr>
          <p:spPr>
            <a:xfrm>
              <a:off x="12505" y="4151"/>
              <a:ext cx="876" cy="876"/>
            </a:xfrm>
            <a:custGeom>
              <a:avLst/>
              <a:gdLst/>
              <a:ahLst/>
              <a:cxnLst/>
              <a:rect l="l" t="t" r="r" b="b"/>
              <a:pathLst>
                <a:path w="556517" h="556517">
                  <a:moveTo>
                    <a:pt x="0" y="0"/>
                  </a:moveTo>
                  <a:moveTo>
                    <a:pt x="0" y="0"/>
                  </a:moveTo>
                  <a:lnTo>
                    <a:pt x="556517" y="0"/>
                  </a:lnTo>
                  <a:lnTo>
                    <a:pt x="556517" y="556517"/>
                  </a:lnTo>
                  <a:lnTo>
                    <a:pt x="0" y="556517"/>
                  </a:lnTo>
                  <a:close/>
                </a:path>
              </a:pathLst>
            </a:custGeom>
            <a:solidFill>
              <a:srgbClr val="3D4D83"/>
            </a:solidFill>
          </p:spPr>
          <p:txBody>
            <a:bodyPr/>
            <a:p>
              <a:endParaRPr lang="zh-CN" altLang="en-US"/>
            </a:p>
          </p:txBody>
        </p:sp>
        <p:sp>
          <p:nvSpPr>
            <p:cNvPr id="20" name="Text 11"/>
            <p:cNvSpPr/>
            <p:nvPr/>
          </p:nvSpPr>
          <p:spPr>
            <a:xfrm>
              <a:off x="1018" y="2811"/>
              <a:ext cx="876" cy="1265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p>
              <a:pPr marL="0" indent="0" algn="ctr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160" b="1" dirty="0">
                  <a:solidFill>
                    <a:srgbClr val="FFFF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01</a:t>
              </a:r>
              <a:endParaRPr lang="en-US" sz="1440" dirty="0"/>
            </a:p>
          </p:txBody>
        </p:sp>
        <p:sp>
          <p:nvSpPr>
            <p:cNvPr id="21" name="Text 12"/>
            <p:cNvSpPr/>
            <p:nvPr/>
          </p:nvSpPr>
          <p:spPr>
            <a:xfrm>
              <a:off x="12505" y="4194"/>
              <a:ext cx="876" cy="1265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p>
              <a:pPr marL="0" indent="0" algn="ctr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160" b="1" dirty="0">
                  <a:solidFill>
                    <a:srgbClr val="FFFFFF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02</a:t>
              </a:r>
              <a:endParaRPr lang="en-US" sz="1440" dirty="0"/>
            </a:p>
          </p:txBody>
        </p:sp>
        <p:sp>
          <p:nvSpPr>
            <p:cNvPr id="22" name="Text 14"/>
            <p:cNvSpPr/>
            <p:nvPr/>
          </p:nvSpPr>
          <p:spPr>
            <a:xfrm>
              <a:off x="1895" y="2533"/>
              <a:ext cx="4493" cy="1105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1730" b="1" dirty="0">
                  <a:solidFill>
                    <a:srgbClr val="3D4D83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性能对比</a:t>
              </a:r>
              <a:endParaRPr lang="en-US" sz="1440" dirty="0"/>
            </a:p>
          </p:txBody>
        </p:sp>
        <p:sp>
          <p:nvSpPr>
            <p:cNvPr id="23" name="Text 15"/>
            <p:cNvSpPr/>
            <p:nvPr/>
          </p:nvSpPr>
          <p:spPr>
            <a:xfrm>
              <a:off x="1896" y="3210"/>
              <a:ext cx="4493" cy="2173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1150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Spark通过内存计算显著提高了处理速度，而MapReduce依赖磁盘I/O，导致在迭代计算和大规模数据处理时，Spark的性能通常优于MapReduce。</a:t>
              </a:r>
              <a:endParaRPr lang="en-US" sz="1440" dirty="0"/>
            </a:p>
          </p:txBody>
        </p:sp>
        <p:sp>
          <p:nvSpPr>
            <p:cNvPr id="24" name="Text 16"/>
            <p:cNvSpPr/>
            <p:nvPr/>
          </p:nvSpPr>
          <p:spPr>
            <a:xfrm>
              <a:off x="7620" y="3917"/>
              <a:ext cx="4493" cy="1105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1730" b="1" dirty="0">
                  <a:solidFill>
                    <a:srgbClr val="3D4D83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编程模型对比</a:t>
              </a:r>
              <a:endParaRPr lang="en-US" sz="1440" dirty="0"/>
            </a:p>
          </p:txBody>
        </p:sp>
        <p:sp>
          <p:nvSpPr>
            <p:cNvPr id="25" name="Text 17"/>
            <p:cNvSpPr/>
            <p:nvPr/>
          </p:nvSpPr>
          <p:spPr>
            <a:xfrm>
              <a:off x="7620" y="4551"/>
              <a:ext cx="4493" cy="1745"/>
            </a:xfrm>
            <a:prstGeom prst="rect">
              <a:avLst/>
            </a:prstGeom>
            <a:noFill/>
          </p:spPr>
          <p:txBody>
            <a:bodyPr wrap="square" lIns="95250" tIns="95250" rIns="95250" bIns="95250" rtlCol="0" anchor="t">
              <a:spAutoFit/>
            </a:bodyPr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1150" dirty="0">
                  <a:solidFill>
                    <a:srgbClr val="000000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Spark提供了高层次的API，简化了开发过程，而MapReduce基于Map和Reduce操作，编程模型相对简单但不够灵活。</a:t>
              </a:r>
              <a:endParaRPr lang="en-US" sz="1440" dirty="0"/>
            </a:p>
          </p:txBody>
        </p:sp>
        <p:sp>
          <p:nvSpPr>
            <p:cNvPr id="26" name="Shape 20"/>
            <p:cNvSpPr/>
            <p:nvPr/>
          </p:nvSpPr>
          <p:spPr>
            <a:xfrm>
              <a:off x="7317" y="4400"/>
              <a:ext cx="303" cy="303"/>
            </a:xfrm>
            <a:custGeom>
              <a:avLst/>
              <a:gdLst/>
              <a:ahLst/>
              <a:cxnLst/>
              <a:rect l="l" t="t" r="r" b="b"/>
              <a:pathLst>
                <a:path w="192640" h="192640">
                  <a:moveTo>
                    <a:pt x="0" y="0"/>
                  </a:moveTo>
                  <a:moveTo>
                    <a:pt x="0" y="0"/>
                  </a:moveTo>
                  <a:lnTo>
                    <a:pt x="192640" y="0"/>
                  </a:lnTo>
                  <a:lnTo>
                    <a:pt x="192640" y="192640"/>
                  </a:lnTo>
                  <a:lnTo>
                    <a:pt x="0" y="192640"/>
                  </a:lnTo>
                  <a:close/>
                </a:path>
              </a:pathLst>
            </a:custGeom>
            <a:solidFill>
              <a:srgbClr val="3D4D83"/>
            </a:solidFill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16287" y="1025211"/>
            <a:ext cx="1085027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2E3E7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95202" y="2205990"/>
            <a:ext cx="8342856" cy="6908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3D4D8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数据集</a:t>
            </a:r>
            <a:r>
              <a:rPr lang="zh-CN" altLang="en-US" sz="2880" b="1" dirty="0">
                <a:solidFill>
                  <a:srgbClr val="3D4D8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简介</a:t>
            </a:r>
            <a:endParaRPr lang="zh-CN" altLang="en-US" sz="2880" b="1" dirty="0">
              <a:solidFill>
                <a:srgbClr val="3D4D83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3108</Words>
  <Application>WPS 演示</Application>
  <PresentationFormat>全屏显示(16:9)</PresentationFormat>
  <Paragraphs>385</Paragraphs>
  <Slides>24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42" baseType="lpstr">
      <vt:lpstr>Arial</vt:lpstr>
      <vt:lpstr>宋体</vt:lpstr>
      <vt:lpstr>Wingdings</vt:lpstr>
      <vt:lpstr>Microsoft Yahei</vt:lpstr>
      <vt:lpstr>Alegreya Sans Thin</vt:lpstr>
      <vt:lpstr>Microsoft Yahei</vt:lpstr>
      <vt:lpstr>Microsoft Yahei</vt:lpstr>
      <vt:lpstr>微软雅黑</vt:lpstr>
      <vt:lpstr>微软雅黑</vt:lpstr>
      <vt:lpstr>Arial</vt:lpstr>
      <vt:lpstr>Arial</vt:lpstr>
      <vt:lpstr>仿宋</vt:lpstr>
      <vt:lpstr>Calibri</vt:lpstr>
      <vt:lpstr>Arial Unicode MS</vt:lpstr>
      <vt:lpstr>等线</vt:lpstr>
      <vt:lpstr>Calibri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yangshun</cp:lastModifiedBy>
  <cp:revision>54</cp:revision>
  <dcterms:created xsi:type="dcterms:W3CDTF">2024-12-17T03:19:50Z</dcterms:created>
  <dcterms:modified xsi:type="dcterms:W3CDTF">2024-12-17T03:19:50Z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884225689E06769BD6ED6067B8F58520_42</vt:lpwstr>
  </property>
  <property fmtid="{D5CDD505-2E9C-101B-9397-08002B2CF9AE}" pid="3" name="KSOProductBuildVer">
    <vt:lpwstr>2052-12.1.0.17900</vt:lpwstr>
  </property>
</Properties>
</file>